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354" r:id="rId3"/>
    <p:sldId id="393" r:id="rId4"/>
    <p:sldId id="319" r:id="rId5"/>
    <p:sldId id="320" r:id="rId6"/>
    <p:sldId id="410" r:id="rId7"/>
    <p:sldId id="340" r:id="rId8"/>
    <p:sldId id="398" r:id="rId9"/>
    <p:sldId id="379" r:id="rId10"/>
    <p:sldId id="380" r:id="rId11"/>
    <p:sldId id="381" r:id="rId12"/>
    <p:sldId id="388" r:id="rId13"/>
    <p:sldId id="291" r:id="rId14"/>
    <p:sldId id="355" r:id="rId15"/>
    <p:sldId id="302" r:id="rId16"/>
    <p:sldId id="390" r:id="rId17"/>
    <p:sldId id="292" r:id="rId18"/>
    <p:sldId id="427" r:id="rId19"/>
    <p:sldId id="382" r:id="rId20"/>
    <p:sldId id="428" r:id="rId21"/>
    <p:sldId id="399" r:id="rId22"/>
    <p:sldId id="288" r:id="rId23"/>
    <p:sldId id="400" r:id="rId24"/>
    <p:sldId id="343" r:id="rId25"/>
    <p:sldId id="357" r:id="rId26"/>
    <p:sldId id="374" r:id="rId27"/>
    <p:sldId id="385" r:id="rId28"/>
    <p:sldId id="389" r:id="rId29"/>
    <p:sldId id="299" r:id="rId30"/>
    <p:sldId id="303" r:id="rId31"/>
    <p:sldId id="348" r:id="rId32"/>
    <p:sldId id="308" r:id="rId33"/>
    <p:sldId id="363" r:id="rId34"/>
    <p:sldId id="349" r:id="rId35"/>
    <p:sldId id="309" r:id="rId36"/>
    <p:sldId id="364" r:id="rId37"/>
    <p:sldId id="346" r:id="rId38"/>
    <p:sldId id="350" r:id="rId39"/>
    <p:sldId id="433" r:id="rId40"/>
    <p:sldId id="313" r:id="rId41"/>
    <p:sldId id="314" r:id="rId42"/>
    <p:sldId id="436" r:id="rId43"/>
    <p:sldId id="370" r:id="rId44"/>
    <p:sldId id="312" r:id="rId45"/>
    <p:sldId id="371" r:id="rId46"/>
    <p:sldId id="311" r:id="rId47"/>
    <p:sldId id="315" r:id="rId48"/>
    <p:sldId id="372" r:id="rId49"/>
    <p:sldId id="310" r:id="rId50"/>
    <p:sldId id="352" r:id="rId51"/>
    <p:sldId id="409" r:id="rId52"/>
    <p:sldId id="327" r:id="rId53"/>
    <p:sldId id="328" r:id="rId54"/>
    <p:sldId id="329" r:id="rId55"/>
    <p:sldId id="326" r:id="rId56"/>
    <p:sldId id="419" r:id="rId57"/>
    <p:sldId id="437" r:id="rId5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0000"/>
    <a:srgbClr val="FFFF66"/>
    <a:srgbClr val="99CCFF"/>
    <a:srgbClr val="CC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7F2EA-3D90-471E-B36C-56B6F54B4C94}" type="doc">
      <dgm:prSet loTypeId="urn:microsoft.com/office/officeart/2005/8/layout/funnel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sv-SE"/>
        </a:p>
      </dgm:t>
    </dgm:pt>
    <dgm:pt modelId="{022F59B0-08D7-452D-BEE4-F560788D48C4}">
      <dgm:prSet phldrT="[Text]" custT="1"/>
      <dgm:spPr/>
      <dgm:t>
        <a:bodyPr/>
        <a:lstStyle/>
        <a:p>
          <a:r>
            <a:rPr lang="sv-SE" sz="2200" baseline="0" dirty="0" smtClean="0"/>
            <a:t>Kommunicera riskfaktorer</a:t>
          </a:r>
          <a:endParaRPr lang="sv-SE" sz="2200" baseline="0" dirty="0"/>
        </a:p>
      </dgm:t>
    </dgm:pt>
    <dgm:pt modelId="{16304014-EF28-4E69-8CB9-D44E6BBE95C2}" type="parTrans" cxnId="{159E17F7-C4C0-4895-9970-D4025C17D291}">
      <dgm:prSet/>
      <dgm:spPr/>
      <dgm:t>
        <a:bodyPr/>
        <a:lstStyle/>
        <a:p>
          <a:endParaRPr lang="sv-SE"/>
        </a:p>
      </dgm:t>
    </dgm:pt>
    <dgm:pt modelId="{E8BC0EAF-E438-42B1-B584-3F5C4A5F874C}" type="sibTrans" cxnId="{159E17F7-C4C0-4895-9970-D4025C17D291}">
      <dgm:prSet/>
      <dgm:spPr/>
      <dgm:t>
        <a:bodyPr/>
        <a:lstStyle/>
        <a:p>
          <a:endParaRPr lang="sv-SE"/>
        </a:p>
      </dgm:t>
    </dgm:pt>
    <dgm:pt modelId="{ED9CEB0A-9155-40BD-802C-6345E771C7D2}">
      <dgm:prSet phldrT="[Text]" custT="1"/>
      <dgm:spPr/>
      <dgm:t>
        <a:bodyPr/>
        <a:lstStyle/>
        <a:p>
          <a:r>
            <a:rPr lang="sv-SE" sz="2200" dirty="0" smtClean="0"/>
            <a:t>Involvera</a:t>
          </a:r>
          <a:r>
            <a:rPr lang="sv-SE" sz="1200" dirty="0" smtClean="0"/>
            <a:t> </a:t>
          </a:r>
          <a:r>
            <a:rPr lang="sv-SE" sz="2200" baseline="0" dirty="0" smtClean="0"/>
            <a:t>patient</a:t>
          </a:r>
          <a:r>
            <a:rPr lang="sv-SE" sz="1200" dirty="0" smtClean="0"/>
            <a:t> </a:t>
          </a:r>
          <a:r>
            <a:rPr lang="sv-SE" sz="2200" dirty="0" smtClean="0"/>
            <a:t>och</a:t>
          </a:r>
          <a:r>
            <a:rPr lang="sv-SE" sz="1200" dirty="0" smtClean="0"/>
            <a:t> </a:t>
          </a:r>
          <a:r>
            <a:rPr lang="sv-SE" sz="2200" dirty="0" smtClean="0"/>
            <a:t>närstående</a:t>
          </a:r>
          <a:endParaRPr lang="sv-SE" sz="2200" dirty="0"/>
        </a:p>
      </dgm:t>
    </dgm:pt>
    <dgm:pt modelId="{E205B39E-F830-48AC-8087-6B948F34EE79}" type="parTrans" cxnId="{970CC0AD-1415-4FED-B10D-42E623B8B1D6}">
      <dgm:prSet/>
      <dgm:spPr/>
      <dgm:t>
        <a:bodyPr/>
        <a:lstStyle/>
        <a:p>
          <a:endParaRPr lang="sv-SE"/>
        </a:p>
      </dgm:t>
    </dgm:pt>
    <dgm:pt modelId="{A21CDE13-0180-4A8A-8C7F-B3E6A393D250}" type="sibTrans" cxnId="{970CC0AD-1415-4FED-B10D-42E623B8B1D6}">
      <dgm:prSet/>
      <dgm:spPr/>
      <dgm:t>
        <a:bodyPr/>
        <a:lstStyle/>
        <a:p>
          <a:endParaRPr lang="sv-SE"/>
        </a:p>
      </dgm:t>
    </dgm:pt>
    <dgm:pt modelId="{686BB3DC-1236-458B-B762-6C74B15AF5AE}">
      <dgm:prSet phldrT="[Text]" custT="1"/>
      <dgm:spPr/>
      <dgm:t>
        <a:bodyPr/>
        <a:lstStyle/>
        <a:p>
          <a:r>
            <a:rPr lang="sv-SE" sz="2200" dirty="0" smtClean="0"/>
            <a:t>Vårdsamverkan</a:t>
          </a:r>
          <a:r>
            <a:rPr lang="sv-SE" sz="1200" dirty="0" smtClean="0"/>
            <a:t>, </a:t>
          </a:r>
          <a:r>
            <a:rPr lang="sv-SE" sz="2200" dirty="0" smtClean="0"/>
            <a:t>dokumentation</a:t>
          </a:r>
          <a:r>
            <a:rPr lang="sv-SE" sz="1200" dirty="0" smtClean="0"/>
            <a:t>, </a:t>
          </a:r>
          <a:r>
            <a:rPr lang="sv-SE" sz="2200" dirty="0" smtClean="0"/>
            <a:t>utvärdering</a:t>
          </a:r>
          <a:endParaRPr lang="sv-SE" sz="2200" dirty="0"/>
        </a:p>
      </dgm:t>
    </dgm:pt>
    <dgm:pt modelId="{1EF7BCB7-C987-4054-9E1A-D64AEABE57EC}" type="parTrans" cxnId="{B5DE6F7D-77B5-4B4D-BB56-DB7946C704A8}">
      <dgm:prSet/>
      <dgm:spPr/>
      <dgm:t>
        <a:bodyPr/>
        <a:lstStyle/>
        <a:p>
          <a:endParaRPr lang="sv-SE"/>
        </a:p>
      </dgm:t>
    </dgm:pt>
    <dgm:pt modelId="{E4968110-CC73-486E-913F-BC07C4E13272}" type="sibTrans" cxnId="{B5DE6F7D-77B5-4B4D-BB56-DB7946C704A8}">
      <dgm:prSet/>
      <dgm:spPr/>
      <dgm:t>
        <a:bodyPr/>
        <a:lstStyle/>
        <a:p>
          <a:endParaRPr lang="sv-SE"/>
        </a:p>
      </dgm:t>
    </dgm:pt>
    <dgm:pt modelId="{24C5072F-8BC8-4888-A82E-D4A70E033091}">
      <dgm:prSet phldrT="[Text]" custT="1"/>
      <dgm:spPr/>
      <dgm:t>
        <a:bodyPr/>
        <a:lstStyle/>
        <a:p>
          <a:r>
            <a:rPr lang="sv-SE" sz="4400" b="1" dirty="0" smtClean="0"/>
            <a:t>Prevention</a:t>
          </a:r>
          <a:endParaRPr lang="sv-SE" sz="4400" b="1" dirty="0"/>
        </a:p>
      </dgm:t>
    </dgm:pt>
    <dgm:pt modelId="{2CDC6BFD-CF37-474A-B66B-4DA6AB9A4914}" type="parTrans" cxnId="{0C40DCC7-93D6-43E6-B9FD-8067BD9F8E6B}">
      <dgm:prSet/>
      <dgm:spPr/>
      <dgm:t>
        <a:bodyPr/>
        <a:lstStyle/>
        <a:p>
          <a:endParaRPr lang="sv-SE"/>
        </a:p>
      </dgm:t>
    </dgm:pt>
    <dgm:pt modelId="{1DA56161-071F-4CE1-89A5-974AAB492FE1}" type="sibTrans" cxnId="{0C40DCC7-93D6-43E6-B9FD-8067BD9F8E6B}">
      <dgm:prSet/>
      <dgm:spPr/>
      <dgm:t>
        <a:bodyPr/>
        <a:lstStyle/>
        <a:p>
          <a:endParaRPr lang="sv-SE"/>
        </a:p>
      </dgm:t>
    </dgm:pt>
    <dgm:pt modelId="{EFA32AEF-01B3-4673-956A-D0D0ADC8DB28}" type="pres">
      <dgm:prSet presAssocID="{FA47F2EA-3D90-471E-B36C-56B6F54B4C9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960BCAC-5AFE-4D5A-8D1A-81666F23D5DC}" type="pres">
      <dgm:prSet presAssocID="{FA47F2EA-3D90-471E-B36C-56B6F54B4C94}" presName="ellipse" presStyleLbl="trBgShp" presStyleIdx="0" presStyleCnt="1"/>
      <dgm:spPr/>
    </dgm:pt>
    <dgm:pt modelId="{8268C246-0498-4850-8472-38F92026E7ED}" type="pres">
      <dgm:prSet presAssocID="{FA47F2EA-3D90-471E-B36C-56B6F54B4C94}" presName="arrow1" presStyleLbl="fgShp" presStyleIdx="0" presStyleCnt="1"/>
      <dgm:spPr/>
    </dgm:pt>
    <dgm:pt modelId="{9B407521-B5E0-44E7-86CA-A5474DBC7BFC}" type="pres">
      <dgm:prSet presAssocID="{FA47F2EA-3D90-471E-B36C-56B6F54B4C94}" presName="rectangle" presStyleLbl="revTx" presStyleIdx="0" presStyleCnt="1" custLinFactNeighborX="742" custLinFactNeighborY="2254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1945FC6-7000-46A0-89D5-4F7E1F191A45}" type="pres">
      <dgm:prSet presAssocID="{ED9CEB0A-9155-40BD-802C-6345E771C7D2}" presName="item1" presStyleLbl="node1" presStyleIdx="0" presStyleCnt="3" custScaleX="178217" custScaleY="152361" custLinFactNeighborX="-1751" custLinFactNeighborY="1120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2069F8D-8ED4-4E7D-874E-B928DD18ACE3}" type="pres">
      <dgm:prSet presAssocID="{686BB3DC-1236-458B-B762-6C74B15AF5AE}" presName="item2" presStyleLbl="node1" presStyleIdx="1" presStyleCnt="3" custScaleX="170085" custScaleY="149902" custLinFactNeighborX="-38242" custLinFactNeighborY="-4351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D8393C5-6CF1-4210-B35B-8CACF424AC68}" type="pres">
      <dgm:prSet presAssocID="{24C5072F-8BC8-4888-A82E-D4A70E033091}" presName="item3" presStyleLbl="node1" presStyleIdx="2" presStyleCnt="3" custScaleX="163492" custScaleY="149019" custLinFactNeighborX="43517" custLinFactNeighborY="-2307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A919FB-74D8-4ACF-83AC-A22BA46546E3}" type="pres">
      <dgm:prSet presAssocID="{FA47F2EA-3D90-471E-B36C-56B6F54B4C94}" presName="funnel" presStyleLbl="trAlignAcc1" presStyleIdx="0" presStyleCnt="1" custScaleX="148916" custScaleY="142857" custLinFactNeighborX="1060" custLinFactNeighborY="-893"/>
      <dgm:spPr/>
    </dgm:pt>
  </dgm:ptLst>
  <dgm:cxnLst>
    <dgm:cxn modelId="{8996629A-D32B-4B25-9520-77B7728EB072}" type="presOf" srcId="{24C5072F-8BC8-4888-A82E-D4A70E033091}" destId="{9B407521-B5E0-44E7-86CA-A5474DBC7BFC}" srcOrd="0" destOrd="0" presId="urn:microsoft.com/office/officeart/2005/8/layout/funnel1"/>
    <dgm:cxn modelId="{159E17F7-C4C0-4895-9970-D4025C17D291}" srcId="{FA47F2EA-3D90-471E-B36C-56B6F54B4C94}" destId="{022F59B0-08D7-452D-BEE4-F560788D48C4}" srcOrd="0" destOrd="0" parTransId="{16304014-EF28-4E69-8CB9-D44E6BBE95C2}" sibTransId="{E8BC0EAF-E438-42B1-B584-3F5C4A5F874C}"/>
    <dgm:cxn modelId="{B0B4F312-48D5-42E5-A4FC-9536653B259E}" type="presOf" srcId="{022F59B0-08D7-452D-BEE4-F560788D48C4}" destId="{DD8393C5-6CF1-4210-B35B-8CACF424AC68}" srcOrd="0" destOrd="0" presId="urn:microsoft.com/office/officeart/2005/8/layout/funnel1"/>
    <dgm:cxn modelId="{62CE4BAF-D354-478E-A157-9592E914DFE7}" type="presOf" srcId="{686BB3DC-1236-458B-B762-6C74B15AF5AE}" destId="{21945FC6-7000-46A0-89D5-4F7E1F191A45}" srcOrd="0" destOrd="0" presId="urn:microsoft.com/office/officeart/2005/8/layout/funnel1"/>
    <dgm:cxn modelId="{970CC0AD-1415-4FED-B10D-42E623B8B1D6}" srcId="{FA47F2EA-3D90-471E-B36C-56B6F54B4C94}" destId="{ED9CEB0A-9155-40BD-802C-6345E771C7D2}" srcOrd="1" destOrd="0" parTransId="{E205B39E-F830-48AC-8087-6B948F34EE79}" sibTransId="{A21CDE13-0180-4A8A-8C7F-B3E6A393D250}"/>
    <dgm:cxn modelId="{0C40DCC7-93D6-43E6-B9FD-8067BD9F8E6B}" srcId="{FA47F2EA-3D90-471E-B36C-56B6F54B4C94}" destId="{24C5072F-8BC8-4888-A82E-D4A70E033091}" srcOrd="3" destOrd="0" parTransId="{2CDC6BFD-CF37-474A-B66B-4DA6AB9A4914}" sibTransId="{1DA56161-071F-4CE1-89A5-974AAB492FE1}"/>
    <dgm:cxn modelId="{B5DE6F7D-77B5-4B4D-BB56-DB7946C704A8}" srcId="{FA47F2EA-3D90-471E-B36C-56B6F54B4C94}" destId="{686BB3DC-1236-458B-B762-6C74B15AF5AE}" srcOrd="2" destOrd="0" parTransId="{1EF7BCB7-C987-4054-9E1A-D64AEABE57EC}" sibTransId="{E4968110-CC73-486E-913F-BC07C4E13272}"/>
    <dgm:cxn modelId="{AD5110EE-3746-40EC-BA63-2A3323232B39}" type="presOf" srcId="{ED9CEB0A-9155-40BD-802C-6345E771C7D2}" destId="{D2069F8D-8ED4-4E7D-874E-B928DD18ACE3}" srcOrd="0" destOrd="0" presId="urn:microsoft.com/office/officeart/2005/8/layout/funnel1"/>
    <dgm:cxn modelId="{112B07CC-EADD-4C28-93AE-03251EB2B317}" type="presOf" srcId="{FA47F2EA-3D90-471E-B36C-56B6F54B4C94}" destId="{EFA32AEF-01B3-4673-956A-D0D0ADC8DB28}" srcOrd="0" destOrd="0" presId="urn:microsoft.com/office/officeart/2005/8/layout/funnel1"/>
    <dgm:cxn modelId="{D6DDE58A-2EB8-480B-873B-41F186F15B8C}" type="presParOf" srcId="{EFA32AEF-01B3-4673-956A-D0D0ADC8DB28}" destId="{B960BCAC-5AFE-4D5A-8D1A-81666F23D5DC}" srcOrd="0" destOrd="0" presId="urn:microsoft.com/office/officeart/2005/8/layout/funnel1"/>
    <dgm:cxn modelId="{6309D329-00CB-401F-AA0B-EA069434DCF4}" type="presParOf" srcId="{EFA32AEF-01B3-4673-956A-D0D0ADC8DB28}" destId="{8268C246-0498-4850-8472-38F92026E7ED}" srcOrd="1" destOrd="0" presId="urn:microsoft.com/office/officeart/2005/8/layout/funnel1"/>
    <dgm:cxn modelId="{B96EEE60-49E7-473F-974A-7D762E136C14}" type="presParOf" srcId="{EFA32AEF-01B3-4673-956A-D0D0ADC8DB28}" destId="{9B407521-B5E0-44E7-86CA-A5474DBC7BFC}" srcOrd="2" destOrd="0" presId="urn:microsoft.com/office/officeart/2005/8/layout/funnel1"/>
    <dgm:cxn modelId="{180C8692-26C5-466C-974A-A5776F4F75D6}" type="presParOf" srcId="{EFA32AEF-01B3-4673-956A-D0D0ADC8DB28}" destId="{21945FC6-7000-46A0-89D5-4F7E1F191A45}" srcOrd="3" destOrd="0" presId="urn:microsoft.com/office/officeart/2005/8/layout/funnel1"/>
    <dgm:cxn modelId="{91AF6C55-D1BB-459D-9F20-E2B88D499250}" type="presParOf" srcId="{EFA32AEF-01B3-4673-956A-D0D0ADC8DB28}" destId="{D2069F8D-8ED4-4E7D-874E-B928DD18ACE3}" srcOrd="4" destOrd="0" presId="urn:microsoft.com/office/officeart/2005/8/layout/funnel1"/>
    <dgm:cxn modelId="{C0F6C553-BE2E-4ECF-80B0-6EB073BBFF90}" type="presParOf" srcId="{EFA32AEF-01B3-4673-956A-D0D0ADC8DB28}" destId="{DD8393C5-6CF1-4210-B35B-8CACF424AC68}" srcOrd="5" destOrd="0" presId="urn:microsoft.com/office/officeart/2005/8/layout/funnel1"/>
    <dgm:cxn modelId="{28400AC0-8DEC-4A97-9AD0-D1AEBE53AA93}" type="presParOf" srcId="{EFA32AEF-01B3-4673-956A-D0D0ADC8DB28}" destId="{73A919FB-74D8-4ACF-83AC-A22BA46546E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0BCAC-5AFE-4D5A-8D1A-81666F23D5DC}">
      <dsp:nvSpPr>
        <dsp:cNvPr id="0" name=""/>
        <dsp:cNvSpPr/>
      </dsp:nvSpPr>
      <dsp:spPr>
        <a:xfrm>
          <a:off x="1872826" y="626532"/>
          <a:ext cx="4368800" cy="151722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8C246-0498-4850-8472-38F92026E7ED}">
      <dsp:nvSpPr>
        <dsp:cNvPr id="0" name=""/>
        <dsp:cNvSpPr/>
      </dsp:nvSpPr>
      <dsp:spPr>
        <a:xfrm>
          <a:off x="3640666" y="4341705"/>
          <a:ext cx="846666" cy="541866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407521-B5E0-44E7-86CA-A5474DBC7BFC}">
      <dsp:nvSpPr>
        <dsp:cNvPr id="0" name=""/>
        <dsp:cNvSpPr/>
      </dsp:nvSpPr>
      <dsp:spPr>
        <a:xfrm>
          <a:off x="2062154" y="4775198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400" b="1" kern="1200" dirty="0" smtClean="0"/>
            <a:t>Prevention</a:t>
          </a:r>
          <a:endParaRPr lang="sv-SE" sz="4400" b="1" kern="1200" dirty="0"/>
        </a:p>
      </dsp:txBody>
      <dsp:txXfrm>
        <a:off x="2062154" y="4775198"/>
        <a:ext cx="4064000" cy="1016000"/>
      </dsp:txXfrm>
    </dsp:sp>
    <dsp:sp modelId="{21945FC6-7000-46A0-89D5-4F7E1F191A45}">
      <dsp:nvSpPr>
        <dsp:cNvPr id="0" name=""/>
        <dsp:cNvSpPr/>
      </dsp:nvSpPr>
      <dsp:spPr>
        <a:xfrm>
          <a:off x="2838474" y="2032771"/>
          <a:ext cx="2716027" cy="23219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Vårdsamverkan</a:t>
          </a:r>
          <a:r>
            <a:rPr lang="sv-SE" sz="1200" kern="1200" dirty="0" smtClean="0"/>
            <a:t>, </a:t>
          </a:r>
          <a:r>
            <a:rPr lang="sv-SE" sz="2200" kern="1200" dirty="0" smtClean="0"/>
            <a:t>dokumentation</a:t>
          </a:r>
          <a:r>
            <a:rPr lang="sv-SE" sz="1200" kern="1200" dirty="0" smtClean="0"/>
            <a:t>, </a:t>
          </a:r>
          <a:r>
            <a:rPr lang="sv-SE" sz="2200" kern="1200" dirty="0" smtClean="0"/>
            <a:t>utvärdering</a:t>
          </a:r>
          <a:endParaRPr lang="sv-SE" sz="2200" kern="1200" dirty="0"/>
        </a:p>
      </dsp:txBody>
      <dsp:txXfrm>
        <a:off x="3236227" y="2372817"/>
        <a:ext cx="1920521" cy="1641889"/>
      </dsp:txXfrm>
    </dsp:sp>
    <dsp:sp modelId="{D2069F8D-8ED4-4E7D-874E-B928DD18ACE3}">
      <dsp:nvSpPr>
        <dsp:cNvPr id="0" name=""/>
        <dsp:cNvSpPr/>
      </dsp:nvSpPr>
      <dsp:spPr>
        <a:xfrm>
          <a:off x="1253810" y="74146"/>
          <a:ext cx="2592095" cy="2284506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Involvera</a:t>
          </a:r>
          <a:r>
            <a:rPr lang="sv-SE" sz="1200" kern="1200" dirty="0" smtClean="0"/>
            <a:t> </a:t>
          </a:r>
          <a:r>
            <a:rPr lang="sv-SE" sz="2200" kern="1200" baseline="0" dirty="0" smtClean="0"/>
            <a:t>patient</a:t>
          </a:r>
          <a:r>
            <a:rPr lang="sv-SE" sz="1200" kern="1200" dirty="0" smtClean="0"/>
            <a:t> </a:t>
          </a:r>
          <a:r>
            <a:rPr lang="sv-SE" sz="2200" kern="1200" dirty="0" smtClean="0"/>
            <a:t>och</a:t>
          </a:r>
          <a:r>
            <a:rPr lang="sv-SE" sz="1200" kern="1200" dirty="0" smtClean="0"/>
            <a:t> </a:t>
          </a:r>
          <a:r>
            <a:rPr lang="sv-SE" sz="2200" kern="1200" dirty="0" smtClean="0"/>
            <a:t>närstående</a:t>
          </a:r>
          <a:endParaRPr lang="sv-SE" sz="2200" kern="1200" dirty="0"/>
        </a:p>
      </dsp:txBody>
      <dsp:txXfrm>
        <a:off x="1633414" y="408704"/>
        <a:ext cx="1832887" cy="1615390"/>
      </dsp:txXfrm>
    </dsp:sp>
    <dsp:sp modelId="{DD8393C5-6CF1-4210-B35B-8CACF424AC68}">
      <dsp:nvSpPr>
        <dsp:cNvPr id="0" name=""/>
        <dsp:cNvSpPr/>
      </dsp:nvSpPr>
      <dsp:spPr>
        <a:xfrm>
          <a:off x="4107923" y="23911"/>
          <a:ext cx="2491618" cy="2271049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baseline="0" dirty="0" smtClean="0"/>
            <a:t>Kommunicera riskfaktorer</a:t>
          </a:r>
          <a:endParaRPr lang="sv-SE" sz="2200" kern="1200" baseline="0" dirty="0"/>
        </a:p>
      </dsp:txBody>
      <dsp:txXfrm>
        <a:off x="4472812" y="356498"/>
        <a:ext cx="1761840" cy="1605875"/>
      </dsp:txXfrm>
    </dsp:sp>
    <dsp:sp modelId="{73A919FB-74D8-4ACF-83AC-A22BA46546E3}">
      <dsp:nvSpPr>
        <dsp:cNvPr id="0" name=""/>
        <dsp:cNvSpPr/>
      </dsp:nvSpPr>
      <dsp:spPr>
        <a:xfrm>
          <a:off x="583955" y="-372532"/>
          <a:ext cx="7060604" cy="541866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954BC-532D-48A1-AD68-64681B653600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E2978-34B3-4171-BD58-15A3524AB9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461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would like to present to you an ongoing study at Burn center at Linkoping University hospital. It is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randomized, controlled, single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study of a novel skin transplantation technique using autologous skin cell solution in hard-to-heal leg ulcers</a:t>
            </a: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D1288-086F-47B8-865D-6D88E053EFF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56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patients will be randomized in 2 groups with allocation ratio 1:1 by drawing a label from an envelope. We made envelopes with blocks of 5 to facilitate the proceeding of the study.</a:t>
            </a: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D1288-086F-47B8-865D-6D88E053EFF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30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the patients will return for follow up once weekly in 8 weeks. At follow up the following is done: removal of all dressings, cleaning with chlorhexidine around the wound, careful removal of any Eakin-paste on wound bed with sterile gauze, microbial swabbing of the wound, photo documentation, measuring of wound area using both ruler and artificial intelligence;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Seewound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®. A new moist chamber is applied at each visit until complete wound closure, or suspicion of infection or deterioration of the wound.</a:t>
            </a: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patient who achieved a wound closure got an appointment  3 weeks after for the confirmation of the wound closure and to follow up the preventive measures. Scar evaluation 6 and 12 months after wound closure using POSAS,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Vancouver Scar Scale and Cutometer MPA580 was planned as well.</a:t>
            </a: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D1288-086F-47B8-865D-6D88E053EFF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28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B2929-12BA-4408-8821-342B48B9F79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69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F5C-54F8-4379-94DE-76925A655034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771A-9AA3-472B-A68B-A48ABCF277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28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F5C-54F8-4379-94DE-76925A655034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771A-9AA3-472B-A68B-A48ABCF277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94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F5C-54F8-4379-94DE-76925A655034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771A-9AA3-472B-A68B-A48ABCF277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6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2131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8692465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1940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96143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3323773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01">
          <p15:clr>
            <a:srgbClr val="FBAE40"/>
          </p15:clr>
        </p15:guide>
        <p15:guide id="2" orient="horz" pos="113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448763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10162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4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865813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F5C-54F8-4379-94DE-76925A655034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771A-9AA3-472B-A68B-A48ABCF277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7179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5066675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118601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008968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964187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329455420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346369058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374818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040844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4228971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0197988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F5C-54F8-4379-94DE-76925A655034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771A-9AA3-472B-A68B-A48ABCF277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439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99953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299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1471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4374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97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F5C-54F8-4379-94DE-76925A655034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771A-9AA3-472B-A68B-A48ABCF277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43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F5C-54F8-4379-94DE-76925A655034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771A-9AA3-472B-A68B-A48ABCF277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868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F5C-54F8-4379-94DE-76925A655034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771A-9AA3-472B-A68B-A48ABCF277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35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F5C-54F8-4379-94DE-76925A655034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771A-9AA3-472B-A68B-A48ABCF277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87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F5C-54F8-4379-94DE-76925A655034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771A-9AA3-472B-A68B-A48ABCF277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04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F5C-54F8-4379-94DE-76925A655034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771A-9AA3-472B-A68B-A48ABCF277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4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AF5C-54F8-4379-94DE-76925A655034}" type="datetimeFigureOut">
              <a:rPr lang="sv-SE" smtClean="0"/>
              <a:t>2025-03-20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771A-9AA3-472B-A68B-A48ABCF277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73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224444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>
          <p15:clr>
            <a:srgbClr val="F26B43"/>
          </p15:clr>
        </p15:guide>
        <p15:guide id="3" pos="338">
          <p15:clr>
            <a:srgbClr val="F26B43"/>
          </p15:clr>
        </p15:guide>
        <p15:guide id="4" pos="7346">
          <p15:clr>
            <a:srgbClr val="F26B43"/>
          </p15:clr>
        </p15:guide>
        <p15:guide id="5" pos="1084">
          <p15:clr>
            <a:srgbClr val="F26B43"/>
          </p15:clr>
        </p15:guide>
        <p15:guide id="6" orient="horz" pos="1133">
          <p15:clr>
            <a:srgbClr val="F26B43"/>
          </p15:clr>
        </p15:guide>
        <p15:guide id="7" orient="horz" pos="3695">
          <p15:clr>
            <a:srgbClr val="F26B43"/>
          </p15:clr>
        </p15:guide>
        <p15:guide id="8" orient="horz" pos="3812">
          <p15:clr>
            <a:srgbClr val="F26B43"/>
          </p15:clr>
        </p15:guide>
        <p15:guide id="9" orient="horz" pos="232">
          <p15:clr>
            <a:srgbClr val="F26B43"/>
          </p15:clr>
        </p15:guide>
        <p15:guide id="10" orient="horz" pos="8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95547" y="1113706"/>
            <a:ext cx="9144000" cy="2387600"/>
          </a:xfrm>
        </p:spPr>
        <p:txBody>
          <a:bodyPr>
            <a:normAutofit/>
          </a:bodyPr>
          <a:lstStyle/>
          <a:p>
            <a:r>
              <a:rPr lang="sv-SE" sz="6600" b="1" i="1" dirty="0" smtClean="0"/>
              <a:t>Sekundär prevention vid svårläkta sår</a:t>
            </a:r>
            <a:endParaRPr lang="sv-SE" sz="6600" b="1" i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16416" y="4665907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 smtClean="0"/>
              <a:t>Natalja Jacobsson</a:t>
            </a:r>
          </a:p>
          <a:p>
            <a:r>
              <a:rPr lang="sv-SE" sz="2000" b="1" dirty="0" smtClean="0"/>
              <a:t>Specialistläkare i </a:t>
            </a:r>
            <a:r>
              <a:rPr lang="sv-SE" sz="2000" b="1" dirty="0" err="1" smtClean="0"/>
              <a:t>dermatovenereologi</a:t>
            </a:r>
            <a:r>
              <a:rPr lang="sv-SE" sz="2000" b="1" dirty="0" smtClean="0"/>
              <a:t> och allmänmedicin</a:t>
            </a:r>
          </a:p>
          <a:p>
            <a:r>
              <a:rPr lang="sv-SE" sz="2000" b="1" dirty="0" err="1" smtClean="0"/>
              <a:t>LiU</a:t>
            </a:r>
            <a:r>
              <a:rPr lang="sv-SE" sz="2000" b="1" dirty="0" smtClean="0"/>
              <a:t> doktorand</a:t>
            </a:r>
          </a:p>
          <a:p>
            <a:r>
              <a:rPr lang="sv-SE" sz="2000" b="1" dirty="0" smtClean="0"/>
              <a:t>2025-02-14</a:t>
            </a:r>
            <a:endParaRPr lang="sv-SE" sz="2000" b="1" dirty="0"/>
          </a:p>
        </p:txBody>
      </p:sp>
      <p:sp>
        <p:nvSpPr>
          <p:cNvPr id="5" name="Rektangel 4"/>
          <p:cNvSpPr/>
          <p:nvPr/>
        </p:nvSpPr>
        <p:spPr>
          <a:xfrm>
            <a:off x="6989885" y="2400300"/>
            <a:ext cx="483577" cy="422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5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6024" y="312371"/>
            <a:ext cx="10515600" cy="1325563"/>
          </a:xfrm>
        </p:spPr>
        <p:txBody>
          <a:bodyPr/>
          <a:lstStyle/>
          <a:p>
            <a:r>
              <a:rPr lang="sv-SE" sz="6000" b="1" dirty="0">
                <a:solidFill>
                  <a:prstClr val="black"/>
                </a:solidFill>
              </a:rPr>
              <a:t>Recidivrisk vid venösa sår</a:t>
            </a:r>
            <a:endParaRPr lang="sv-SE" dirty="0"/>
          </a:p>
        </p:txBody>
      </p:sp>
      <p:grpSp>
        <p:nvGrpSpPr>
          <p:cNvPr id="42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5846885" y="3718414"/>
            <a:ext cx="832595" cy="1914974"/>
            <a:chOff x="3904371" y="4751986"/>
            <a:chExt cx="375651" cy="864000"/>
          </a:xfrm>
          <a:solidFill>
            <a:srgbClr val="FF0000"/>
          </a:solidFill>
        </p:grpSpPr>
        <p:sp>
          <p:nvSpPr>
            <p:cNvPr id="55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3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6869723" y="3718414"/>
            <a:ext cx="832595" cy="1914974"/>
            <a:chOff x="3904371" y="4751986"/>
            <a:chExt cx="375651" cy="864000"/>
          </a:xfrm>
          <a:solidFill>
            <a:srgbClr val="FF0000"/>
          </a:solidFill>
        </p:grpSpPr>
        <p:sp>
          <p:nvSpPr>
            <p:cNvPr id="53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4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7892561" y="3718414"/>
            <a:ext cx="832595" cy="1914974"/>
            <a:chOff x="3904371" y="4751986"/>
            <a:chExt cx="375651" cy="864000"/>
          </a:xfrm>
          <a:solidFill>
            <a:srgbClr val="FF0000"/>
          </a:solidFill>
        </p:grpSpPr>
        <p:sp>
          <p:nvSpPr>
            <p:cNvPr id="51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5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8915399" y="3718414"/>
            <a:ext cx="832595" cy="1914974"/>
            <a:chOff x="3904371" y="4751986"/>
            <a:chExt cx="375651" cy="864000"/>
          </a:xfrm>
          <a:solidFill>
            <a:srgbClr val="FF0000"/>
          </a:solidFill>
        </p:grpSpPr>
        <p:sp>
          <p:nvSpPr>
            <p:cNvPr id="49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6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9938237" y="3718414"/>
            <a:ext cx="832595" cy="1914974"/>
            <a:chOff x="3904371" y="4751986"/>
            <a:chExt cx="375651" cy="864000"/>
          </a:xfrm>
          <a:solidFill>
            <a:srgbClr val="92D050"/>
          </a:solidFill>
        </p:grpSpPr>
        <p:sp>
          <p:nvSpPr>
            <p:cNvPr id="47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textruta 2"/>
          <p:cNvSpPr txBox="1"/>
          <p:nvPr/>
        </p:nvSpPr>
        <p:spPr>
          <a:xfrm>
            <a:off x="2309701" y="2016309"/>
            <a:ext cx="138531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 smtClean="0"/>
              <a:t>3 år</a:t>
            </a:r>
          </a:p>
          <a:p>
            <a:r>
              <a:rPr lang="sv-SE" sz="5400" dirty="0" smtClean="0"/>
              <a:t>78%</a:t>
            </a:r>
            <a:endParaRPr lang="sv-SE" sz="5400" dirty="0"/>
          </a:p>
        </p:txBody>
      </p:sp>
      <p:sp>
        <p:nvSpPr>
          <p:cNvPr id="7" name="Rektangel 6"/>
          <p:cNvSpPr/>
          <p:nvPr/>
        </p:nvSpPr>
        <p:spPr>
          <a:xfrm>
            <a:off x="357553" y="5873042"/>
            <a:ext cx="11529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solidFill>
                  <a:srgbClr val="1B1B1B"/>
                </a:solidFill>
                <a:latin typeface="Roboto Mono Web"/>
              </a:rPr>
              <a:t>He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B, Shi J, Li L, Ma Y, Zhao H,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Qin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P, Ma P. Prevention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strategies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for the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recurrence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of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venous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leg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ulcers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: A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scoping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review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.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Int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Wound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J. 2024 Mar;21(3):e14759.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doi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: 10.1111/iwj.14759. PMID: 38415952; PMCID: PMC10900918.</a:t>
            </a:r>
            <a:endParaRPr lang="sv-SE" dirty="0"/>
          </a:p>
        </p:txBody>
      </p:sp>
      <p:grpSp>
        <p:nvGrpSpPr>
          <p:cNvPr id="8" name="Grupp 7"/>
          <p:cNvGrpSpPr/>
          <p:nvPr/>
        </p:nvGrpSpPr>
        <p:grpSpPr>
          <a:xfrm>
            <a:off x="5846885" y="1587745"/>
            <a:ext cx="4923947" cy="4019266"/>
            <a:chOff x="5846885" y="1587745"/>
            <a:chExt cx="4923947" cy="4019266"/>
          </a:xfrm>
        </p:grpSpPr>
        <p:grpSp>
          <p:nvGrpSpPr>
            <p:cNvPr id="4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46885" y="1587745"/>
              <a:ext cx="832595" cy="1914974"/>
              <a:chOff x="3904371" y="4751986"/>
              <a:chExt cx="375651" cy="864000"/>
            </a:xfrm>
            <a:solidFill>
              <a:srgbClr val="FF0000"/>
            </a:solidFill>
          </p:grpSpPr>
          <p:sp>
            <p:nvSpPr>
              <p:cNvPr id="5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8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69723" y="1587745"/>
              <a:ext cx="832595" cy="1914974"/>
              <a:chOff x="3904371" y="4751986"/>
              <a:chExt cx="375651" cy="864000"/>
            </a:xfrm>
            <a:solidFill>
              <a:srgbClr val="FF0000"/>
            </a:solidFill>
          </p:grpSpPr>
          <p:sp>
            <p:nvSpPr>
              <p:cNvPr id="29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1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92561" y="1587745"/>
              <a:ext cx="832595" cy="1914974"/>
              <a:chOff x="3904371" y="4751986"/>
              <a:chExt cx="375651" cy="864000"/>
            </a:xfrm>
            <a:solidFill>
              <a:srgbClr val="FF0000"/>
            </a:solidFill>
          </p:grpSpPr>
          <p:sp>
            <p:nvSpPr>
              <p:cNvPr id="32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4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15399" y="1587745"/>
              <a:ext cx="832595" cy="1914974"/>
              <a:chOff x="3904371" y="4751986"/>
              <a:chExt cx="375651" cy="864000"/>
            </a:xfrm>
            <a:solidFill>
              <a:srgbClr val="FF0000"/>
            </a:solidFill>
          </p:grpSpPr>
          <p:sp>
            <p:nvSpPr>
              <p:cNvPr id="35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7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38237" y="1587745"/>
              <a:ext cx="832595" cy="1914974"/>
              <a:chOff x="3904371" y="4751986"/>
              <a:chExt cx="375651" cy="864000"/>
            </a:xfrm>
            <a:solidFill>
              <a:srgbClr val="92D050"/>
            </a:solidFill>
          </p:grpSpPr>
          <p:sp>
            <p:nvSpPr>
              <p:cNvPr id="38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0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46885" y="3692037"/>
              <a:ext cx="832595" cy="1914974"/>
              <a:chOff x="3904371" y="4751986"/>
              <a:chExt cx="375651" cy="864000"/>
            </a:xfrm>
            <a:solidFill>
              <a:srgbClr val="FF0000"/>
            </a:solidFill>
          </p:grpSpPr>
          <p:sp>
            <p:nvSpPr>
              <p:cNvPr id="41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58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69723" y="3692037"/>
              <a:ext cx="832595" cy="1914974"/>
              <a:chOff x="3904371" y="4751986"/>
              <a:chExt cx="375651" cy="864000"/>
            </a:xfrm>
            <a:solidFill>
              <a:srgbClr val="FF0000"/>
            </a:solidFill>
          </p:grpSpPr>
          <p:sp>
            <p:nvSpPr>
              <p:cNvPr id="59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0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61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92561" y="3692037"/>
              <a:ext cx="832595" cy="1914974"/>
              <a:chOff x="3904371" y="4751986"/>
              <a:chExt cx="375651" cy="864000"/>
            </a:xfrm>
            <a:solidFill>
              <a:srgbClr val="FF0000"/>
            </a:solidFill>
          </p:grpSpPr>
          <p:sp>
            <p:nvSpPr>
              <p:cNvPr id="62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3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64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15399" y="3692037"/>
              <a:ext cx="832595" cy="1914974"/>
              <a:chOff x="3904371" y="4751986"/>
              <a:chExt cx="375651" cy="864000"/>
            </a:xfrm>
            <a:solidFill>
              <a:srgbClr val="FF0000"/>
            </a:solidFill>
          </p:grpSpPr>
          <p:sp>
            <p:nvSpPr>
              <p:cNvPr id="65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6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67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38237" y="3692037"/>
              <a:ext cx="832595" cy="1914974"/>
              <a:chOff x="3904371" y="4751986"/>
              <a:chExt cx="375651" cy="864000"/>
            </a:xfrm>
            <a:solidFill>
              <a:srgbClr val="92D050"/>
            </a:solidFill>
          </p:grpSpPr>
          <p:sp>
            <p:nvSpPr>
              <p:cNvPr id="68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9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76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 smtClean="0"/>
              <a:t>Vilka typer av preventiva åtgärd minskar återfallsrisken?</a:t>
            </a:r>
          </a:p>
          <a:p>
            <a:pPr marL="0" indent="0">
              <a:buNone/>
            </a:pPr>
            <a:endParaRPr lang="sv-SE" sz="4000" dirty="0" smtClean="0"/>
          </a:p>
          <a:p>
            <a:pPr marL="0" indent="0">
              <a:buNone/>
            </a:pPr>
            <a:r>
              <a:rPr lang="sv-SE" sz="4000" dirty="0" smtClean="0"/>
              <a:t>Hur effektiva är dessa metoder?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40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b="1" dirty="0" smtClean="0"/>
              <a:t>Kompression</a:t>
            </a:r>
            <a:endParaRPr lang="sv-SE" sz="5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06662"/>
            <a:ext cx="9826214" cy="4351338"/>
          </a:xfrm>
        </p:spPr>
        <p:txBody>
          <a:bodyPr/>
          <a:lstStyle/>
          <a:p>
            <a:r>
              <a:rPr lang="sv-SE" dirty="0" smtClean="0"/>
              <a:t>Förbättrar blodåterflödet i benen</a:t>
            </a:r>
          </a:p>
          <a:p>
            <a:r>
              <a:rPr lang="sv-SE" dirty="0" smtClean="0"/>
              <a:t>Påskyndar sårläkning</a:t>
            </a:r>
          </a:p>
          <a:p>
            <a:r>
              <a:rPr lang="sv-SE" dirty="0" smtClean="0"/>
              <a:t>Minskar svullnaden</a:t>
            </a:r>
          </a:p>
          <a:p>
            <a:r>
              <a:rPr lang="sv-SE" dirty="0" smtClean="0"/>
              <a:t>Minskar smärtan</a:t>
            </a:r>
          </a:p>
          <a:p>
            <a:r>
              <a:rPr lang="sv-SE" b="1" dirty="0" smtClean="0"/>
              <a:t>Förebygger återfall</a:t>
            </a:r>
            <a:endParaRPr lang="sv-SE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" y="6089837"/>
            <a:ext cx="1208941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Konsekvenser av ödem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54823" y="2340744"/>
            <a:ext cx="10515600" cy="4351338"/>
          </a:xfrm>
        </p:spPr>
        <p:txBody>
          <a:bodyPr/>
          <a:lstStyle/>
          <a:p>
            <a:pPr marL="442913" lvl="0" indent="-352425" defTabSz="457200">
              <a:spcBef>
                <a:spcPct val="20000"/>
              </a:spcBef>
              <a:buFont typeface="Arial"/>
              <a:buChar char="•"/>
            </a:pPr>
            <a:r>
              <a:rPr lang="sv-SE" dirty="0" err="1" smtClean="0">
                <a:latin typeface="Tahoma"/>
                <a:cs typeface="Tahoma"/>
              </a:rPr>
              <a:t>Uttdragna</a:t>
            </a:r>
            <a:r>
              <a:rPr lang="sv-SE" dirty="0" smtClean="0">
                <a:latin typeface="Tahoma"/>
                <a:cs typeface="Tahoma"/>
              </a:rPr>
              <a:t> </a:t>
            </a:r>
            <a:r>
              <a:rPr lang="sv-SE" dirty="0">
                <a:latin typeface="Tahoma"/>
                <a:cs typeface="Tahoma"/>
              </a:rPr>
              <a:t>och slingriga kapillärer</a:t>
            </a:r>
          </a:p>
          <a:p>
            <a:pPr marL="442913" lvl="0" indent="-352425" defTabSz="457200">
              <a:spcBef>
                <a:spcPct val="20000"/>
              </a:spcBef>
              <a:buFont typeface="Arial"/>
              <a:buChar char="•"/>
            </a:pPr>
            <a:r>
              <a:rPr lang="sv-SE" dirty="0">
                <a:latin typeface="Tahoma"/>
                <a:cs typeface="Tahoma"/>
              </a:rPr>
              <a:t>Mikroödem</a:t>
            </a:r>
          </a:p>
          <a:p>
            <a:pPr marL="442913" lvl="0" indent="-352425" defTabSz="457200">
              <a:spcBef>
                <a:spcPct val="20000"/>
              </a:spcBef>
              <a:buFont typeface="Arial"/>
              <a:buChar char="•"/>
            </a:pPr>
            <a:r>
              <a:rPr lang="sv-SE" dirty="0">
                <a:latin typeface="Tahoma"/>
                <a:cs typeface="Tahoma"/>
              </a:rPr>
              <a:t>Leukocyt </a:t>
            </a:r>
            <a:r>
              <a:rPr lang="sv-SE" dirty="0" err="1">
                <a:latin typeface="Tahoma"/>
                <a:cs typeface="Tahoma"/>
              </a:rPr>
              <a:t>trapping</a:t>
            </a:r>
            <a:r>
              <a:rPr lang="sv-SE" dirty="0">
                <a:latin typeface="Tahoma"/>
                <a:cs typeface="Tahoma"/>
              </a:rPr>
              <a:t>- inflammation</a:t>
            </a:r>
          </a:p>
          <a:p>
            <a:pPr marL="442913" lvl="0" indent="-352425" defTabSz="457200">
              <a:spcBef>
                <a:spcPct val="20000"/>
              </a:spcBef>
              <a:buFont typeface="Arial"/>
              <a:buChar char="•"/>
            </a:pPr>
            <a:r>
              <a:rPr lang="sv-SE" dirty="0" smtClean="0">
                <a:latin typeface="Tahoma"/>
                <a:cs typeface="Tahoma"/>
              </a:rPr>
              <a:t>Syrebrist </a:t>
            </a:r>
            <a:r>
              <a:rPr lang="sv-SE" dirty="0">
                <a:latin typeface="Tahoma"/>
                <a:cs typeface="Tahoma"/>
              </a:rPr>
              <a:t>på cellnivå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83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055" y="685259"/>
            <a:ext cx="4966615" cy="4793649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53916" y="5850235"/>
            <a:ext cx="11411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Primary</a:t>
            </a:r>
            <a:r>
              <a:rPr lang="sv-SE" dirty="0"/>
              <a:t> and </a:t>
            </a:r>
            <a:r>
              <a:rPr lang="sv-SE" dirty="0" err="1"/>
              <a:t>secondary</a:t>
            </a:r>
            <a:r>
              <a:rPr lang="sv-SE" dirty="0"/>
              <a:t> prevention in </a:t>
            </a:r>
            <a:r>
              <a:rPr lang="sv-SE" dirty="0" err="1"/>
              <a:t>lower</a:t>
            </a:r>
            <a:r>
              <a:rPr lang="sv-SE" dirty="0"/>
              <a:t> leg </a:t>
            </a:r>
            <a:r>
              <a:rPr lang="sv-SE" dirty="0" err="1" smtClean="0"/>
              <a:t>wounds</a:t>
            </a:r>
            <a:r>
              <a:rPr lang="sv-SE" dirty="0" smtClean="0"/>
              <a:t>. </a:t>
            </a:r>
            <a:r>
              <a:rPr lang="sv-SE" dirty="0" err="1" smtClean="0"/>
              <a:t>Supported</a:t>
            </a:r>
            <a:r>
              <a:rPr lang="sv-SE" dirty="0" smtClean="0"/>
              <a:t> </a:t>
            </a:r>
            <a:r>
              <a:rPr lang="sv-SE" dirty="0"/>
              <a:t>by L&amp;R</a:t>
            </a:r>
          </a:p>
          <a:p>
            <a:r>
              <a:rPr lang="sv-SE" dirty="0" err="1"/>
              <a:t>Jacqui</a:t>
            </a:r>
            <a:r>
              <a:rPr lang="sv-SE" dirty="0"/>
              <a:t> Fletcher, </a:t>
            </a:r>
            <a:r>
              <a:rPr lang="sv-SE" dirty="0" err="1"/>
              <a:t>Leanne</a:t>
            </a:r>
            <a:r>
              <a:rPr lang="sv-SE" dirty="0"/>
              <a:t> </a:t>
            </a:r>
            <a:r>
              <a:rPr lang="sv-SE" dirty="0" err="1"/>
              <a:t>Atkin</a:t>
            </a:r>
            <a:r>
              <a:rPr lang="sv-SE" dirty="0"/>
              <a:t>, Gill </a:t>
            </a:r>
            <a:r>
              <a:rPr lang="sv-SE" dirty="0" err="1"/>
              <a:t>Boast</a:t>
            </a:r>
            <a:r>
              <a:rPr lang="sv-SE" dirty="0"/>
              <a:t>, Debbie Brown, Barbara </a:t>
            </a:r>
            <a:r>
              <a:rPr lang="sv-SE" dirty="0" err="1"/>
              <a:t>Conway</a:t>
            </a:r>
            <a:r>
              <a:rPr lang="sv-SE" dirty="0"/>
              <a:t>, Rebecca </a:t>
            </a:r>
            <a:r>
              <a:rPr lang="sv-SE" dirty="0" err="1"/>
              <a:t>Corneck</a:t>
            </a:r>
            <a:r>
              <a:rPr lang="sv-SE" dirty="0"/>
              <a:t>, Daphne </a:t>
            </a:r>
            <a:r>
              <a:rPr lang="sv-SE" dirty="0" err="1"/>
              <a:t>Hazell</a:t>
            </a:r>
            <a:r>
              <a:rPr lang="sv-SE" dirty="0"/>
              <a:t>, Lindsay Rose</a:t>
            </a:r>
          </a:p>
          <a:p>
            <a:r>
              <a:rPr lang="sv-SE" dirty="0"/>
              <a:t>13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8451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75" y="0"/>
            <a:ext cx="6267080" cy="6883199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954715" y="1441938"/>
            <a:ext cx="1846385" cy="5978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/>
          <p:cNvSpPr/>
          <p:nvPr/>
        </p:nvSpPr>
        <p:spPr>
          <a:xfrm>
            <a:off x="6954715" y="3288323"/>
            <a:ext cx="1846385" cy="6066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3439391" y="6567055"/>
            <a:ext cx="4343400" cy="218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7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7899" y="7431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sz="6600" b="1" dirty="0" smtClean="0"/>
              <a:t>Kompression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7899" y="2963862"/>
            <a:ext cx="10515600" cy="4351338"/>
          </a:xfrm>
        </p:spPr>
        <p:txBody>
          <a:bodyPr/>
          <a:lstStyle/>
          <a:p>
            <a:r>
              <a:rPr lang="sv-SE" dirty="0"/>
              <a:t>Den viktigaste metoden inom sekundär prevention av venösa sår</a:t>
            </a:r>
          </a:p>
          <a:p>
            <a:endParaRPr lang="sv-SE" dirty="0" smtClean="0"/>
          </a:p>
          <a:p>
            <a:r>
              <a:rPr lang="sv-SE" dirty="0" smtClean="0"/>
              <a:t>Minskar återfallsrisken och förlänger </a:t>
            </a:r>
            <a:r>
              <a:rPr lang="sv-SE" dirty="0" err="1" smtClean="0"/>
              <a:t>sårfria</a:t>
            </a:r>
            <a:r>
              <a:rPr lang="sv-SE" dirty="0" smtClean="0"/>
              <a:t> perioder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366346" y="6132456"/>
            <a:ext cx="1233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/>
              <a:t>He</a:t>
            </a:r>
            <a:r>
              <a:rPr lang="sv-SE" dirty="0"/>
              <a:t> B, Shi J, Li L, Ma Y, Zhao H, </a:t>
            </a:r>
            <a:r>
              <a:rPr lang="sv-SE" dirty="0" err="1"/>
              <a:t>Qin</a:t>
            </a:r>
            <a:r>
              <a:rPr lang="sv-SE" dirty="0"/>
              <a:t> P, Ma P. Prevention </a:t>
            </a:r>
            <a:r>
              <a:rPr lang="sv-SE" dirty="0" err="1"/>
              <a:t>strategies</a:t>
            </a:r>
            <a:r>
              <a:rPr lang="sv-SE" dirty="0"/>
              <a:t> for the </a:t>
            </a:r>
            <a:r>
              <a:rPr lang="sv-SE" dirty="0" err="1"/>
              <a:t>recurrence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venous</a:t>
            </a:r>
            <a:r>
              <a:rPr lang="sv-SE" dirty="0"/>
              <a:t> leg </a:t>
            </a:r>
            <a:r>
              <a:rPr lang="sv-SE" dirty="0" err="1"/>
              <a:t>ulcers</a:t>
            </a:r>
            <a:r>
              <a:rPr lang="sv-SE" dirty="0"/>
              <a:t>: A </a:t>
            </a:r>
            <a:r>
              <a:rPr lang="sv-SE" dirty="0" err="1"/>
              <a:t>scoping</a:t>
            </a:r>
            <a:r>
              <a:rPr lang="sv-SE" dirty="0"/>
              <a:t> </a:t>
            </a:r>
            <a:r>
              <a:rPr lang="sv-SE" dirty="0" err="1"/>
              <a:t>review</a:t>
            </a:r>
            <a:r>
              <a:rPr lang="sv-SE" dirty="0"/>
              <a:t>. </a:t>
            </a:r>
            <a:r>
              <a:rPr lang="sv-SE" dirty="0" err="1"/>
              <a:t>Int</a:t>
            </a:r>
            <a:r>
              <a:rPr lang="sv-SE" dirty="0"/>
              <a:t> </a:t>
            </a:r>
            <a:r>
              <a:rPr lang="sv-SE" dirty="0" err="1"/>
              <a:t>Wound</a:t>
            </a:r>
            <a:r>
              <a:rPr lang="sv-SE" dirty="0"/>
              <a:t> J. 2024 Mar;21(3):e14759. </a:t>
            </a:r>
            <a:r>
              <a:rPr lang="sv-SE" dirty="0" err="1"/>
              <a:t>doi</a:t>
            </a:r>
            <a:r>
              <a:rPr lang="sv-SE" dirty="0"/>
              <a:t>: 10.1111/iwj.14759. PMID: 38415952; PMCID: PMC10900918.</a:t>
            </a:r>
          </a:p>
        </p:txBody>
      </p:sp>
    </p:spTree>
    <p:extLst>
      <p:ext uri="{BB962C8B-B14F-4D97-AF65-F5344CB8AC3E}">
        <p14:creationId xmlns:p14="http://schemas.microsoft.com/office/powerpoint/2010/main" val="4699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Ordination av kompression: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80039" y="2177317"/>
            <a:ext cx="10515600" cy="4351338"/>
          </a:xfrm>
        </p:spPr>
        <p:txBody>
          <a:bodyPr>
            <a:normAutofit/>
          </a:bodyPr>
          <a:lstStyle/>
          <a:p>
            <a:r>
              <a:rPr lang="sv-SE" dirty="0"/>
              <a:t>Indikation för kompressionsbehandling </a:t>
            </a:r>
          </a:p>
          <a:p>
            <a:r>
              <a:rPr lang="sv-SE" dirty="0"/>
              <a:t>Patientens allmäntillstånd </a:t>
            </a:r>
          </a:p>
          <a:p>
            <a:r>
              <a:rPr lang="sv-SE" dirty="0"/>
              <a:t>Patientens arteriella cirkulation </a:t>
            </a:r>
            <a:endParaRPr lang="sv-SE" dirty="0" smtClean="0"/>
          </a:p>
          <a:p>
            <a:pPr lvl="5"/>
            <a:r>
              <a:rPr lang="sv-SE" dirty="0" smtClean="0"/>
              <a:t>Klass 3 vid normal arteriell cirkulation</a:t>
            </a:r>
          </a:p>
          <a:p>
            <a:pPr lvl="5"/>
            <a:r>
              <a:rPr lang="sv-SE" dirty="0" smtClean="0"/>
              <a:t>Klass 1-2 vid måttligt sänkt ABI</a:t>
            </a:r>
          </a:p>
          <a:p>
            <a:pPr lvl="5"/>
            <a:endParaRPr lang="sv-SE" dirty="0"/>
          </a:p>
          <a:p>
            <a:pPr lvl="5"/>
            <a:endParaRPr lang="sv-SE" dirty="0" smtClean="0"/>
          </a:p>
          <a:p>
            <a:pPr lvl="5"/>
            <a:endParaRPr lang="sv-SE" dirty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7394331" y="4510453"/>
            <a:ext cx="3437792" cy="174553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Gradering av tryck med strumpor: </a:t>
            </a:r>
          </a:p>
          <a:p>
            <a:r>
              <a:rPr lang="sv-SE" b="1" dirty="0"/>
              <a:t>Klass 1 </a:t>
            </a:r>
            <a:r>
              <a:rPr lang="sv-SE" dirty="0"/>
              <a:t>15-21 mm Hg </a:t>
            </a:r>
          </a:p>
          <a:p>
            <a:r>
              <a:rPr lang="sv-SE" b="1" dirty="0"/>
              <a:t>Klass 2 </a:t>
            </a:r>
            <a:r>
              <a:rPr lang="sv-SE" dirty="0"/>
              <a:t>23-32 mm Hg </a:t>
            </a:r>
          </a:p>
          <a:p>
            <a:r>
              <a:rPr lang="sv-SE" b="1" dirty="0"/>
              <a:t>Klass 3 </a:t>
            </a:r>
            <a:r>
              <a:rPr lang="sv-SE" dirty="0"/>
              <a:t>34-46 mm Hg </a:t>
            </a:r>
          </a:p>
          <a:p>
            <a:r>
              <a:rPr lang="sv-SE" b="1" dirty="0"/>
              <a:t>Klass 4 </a:t>
            </a:r>
            <a:r>
              <a:rPr lang="sv-SE" dirty="0"/>
              <a:t>&gt;49 mm Hg </a:t>
            </a:r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60838" y="6343989"/>
            <a:ext cx="756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https://www.rikssar.se/media/sdghqqr1/ordination-av-kompression.pdf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927" y="274894"/>
            <a:ext cx="3139712" cy="139000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606" y="1593563"/>
            <a:ext cx="1424354" cy="25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0873" y="1232563"/>
            <a:ext cx="10515600" cy="4351338"/>
          </a:xfrm>
        </p:spPr>
        <p:txBody>
          <a:bodyPr>
            <a:normAutofit/>
          </a:bodyPr>
          <a:lstStyle/>
          <a:p>
            <a:endParaRPr lang="sv-SE" sz="4000" dirty="0" smtClean="0"/>
          </a:p>
          <a:p>
            <a:pPr marL="0" indent="0">
              <a:buNone/>
            </a:pPr>
            <a:r>
              <a:rPr lang="sv-SE" sz="9600" b="1" dirty="0" smtClean="0"/>
              <a:t>Kärlkirurgi </a:t>
            </a:r>
          </a:p>
          <a:p>
            <a:pPr marL="0" indent="0">
              <a:buNone/>
            </a:pPr>
            <a:endParaRPr lang="sv-SE" sz="4000" b="1" dirty="0"/>
          </a:p>
          <a:p>
            <a:pPr marL="0" indent="0">
              <a:buNone/>
            </a:pPr>
            <a:r>
              <a:rPr lang="sv-SE" sz="3600" dirty="0" smtClean="0"/>
              <a:t>leder till signifikant minskning av återfallsrisken inom 12 månader</a:t>
            </a:r>
            <a:endParaRPr lang="sv-SE" sz="3600" dirty="0"/>
          </a:p>
        </p:txBody>
      </p:sp>
      <p:sp>
        <p:nvSpPr>
          <p:cNvPr id="4" name="Rektangel 3"/>
          <p:cNvSpPr/>
          <p:nvPr/>
        </p:nvSpPr>
        <p:spPr>
          <a:xfrm>
            <a:off x="87923" y="6251193"/>
            <a:ext cx="12001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He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B, Shi J, Li L, Ma Y, Zhao H,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Qin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P, Ma P. Prevention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strategies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for the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recurrence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of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venous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leg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ulcers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: A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scoping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review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.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Int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Wound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J. 2024 Mar;21(3):e14759.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doi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: 10.1111/iwj.14759. PMID: 38415952; PMCID: PMC10900918.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140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600" b="1" dirty="0" smtClean="0"/>
              <a:t>Kompression</a:t>
            </a:r>
            <a:endParaRPr lang="sv-SE" sz="66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8069" y="2506662"/>
            <a:ext cx="11813931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Betydligt högre recidivrisk hos de som använder låggradig kompression</a:t>
            </a:r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r>
              <a:rPr lang="sv-SE" sz="3600" b="1" dirty="0" smtClean="0"/>
              <a:t>VS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Högsta graden av dålig </a:t>
            </a:r>
            <a:r>
              <a:rPr lang="sv-SE" dirty="0" err="1" smtClean="0"/>
              <a:t>compliance</a:t>
            </a:r>
            <a:r>
              <a:rPr lang="sv-SE" dirty="0" smtClean="0"/>
              <a:t> är i grupperna med högsta kompressionsgrad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026" y="5384661"/>
            <a:ext cx="1194016" cy="11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4167" y="1902810"/>
            <a:ext cx="89483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dirty="0"/>
              <a:t>SEKUNDÄR PREVENTION</a:t>
            </a:r>
            <a:br>
              <a:rPr lang="sv-SE" sz="5400" dirty="0"/>
            </a:br>
            <a:r>
              <a:rPr lang="sv-SE" sz="5400" dirty="0"/>
              <a:t>= </a:t>
            </a:r>
            <a:br>
              <a:rPr lang="sv-SE" sz="5400" dirty="0"/>
            </a:br>
            <a:r>
              <a:rPr lang="sv-SE" sz="5400" dirty="0"/>
              <a:t>FÖREBYGGANDE AV ÅTERFALL</a:t>
            </a:r>
          </a:p>
        </p:txBody>
      </p:sp>
    </p:spTree>
    <p:extLst>
      <p:ext uri="{BB962C8B-B14F-4D97-AF65-F5344CB8AC3E}">
        <p14:creationId xmlns:p14="http://schemas.microsoft.com/office/powerpoint/2010/main" val="29576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>
          <a:xfrm rot="1715449">
            <a:off x="1936377" y="1274780"/>
            <a:ext cx="4389120" cy="1839558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>
                <a:solidFill>
                  <a:schemeClr val="tx1"/>
                </a:solidFill>
              </a:rPr>
              <a:t>INFORMATION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3" name="Ellips 2"/>
          <p:cNvSpPr/>
          <p:nvPr/>
        </p:nvSpPr>
        <p:spPr>
          <a:xfrm rot="20546220">
            <a:off x="5583223" y="1603731"/>
            <a:ext cx="5228216" cy="1850315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solidFill>
                  <a:schemeClr val="tx1"/>
                </a:solidFill>
              </a:rPr>
              <a:t>INTERDISCIPLINÄRT</a:t>
            </a:r>
            <a:r>
              <a:rPr lang="sv-SE" sz="3200" dirty="0" smtClean="0"/>
              <a:t> </a:t>
            </a:r>
            <a:r>
              <a:rPr lang="sv-SE" sz="3200" dirty="0" smtClean="0">
                <a:solidFill>
                  <a:schemeClr val="tx1"/>
                </a:solidFill>
              </a:rPr>
              <a:t>SAMARBETE</a:t>
            </a:r>
            <a:endParaRPr lang="sv-SE" sz="3200" dirty="0">
              <a:solidFill>
                <a:schemeClr val="tx1"/>
              </a:solidFill>
            </a:endParaRPr>
          </a:p>
        </p:txBody>
      </p:sp>
      <p:sp>
        <p:nvSpPr>
          <p:cNvPr id="4" name="Ellips 3"/>
          <p:cNvSpPr/>
          <p:nvPr/>
        </p:nvSpPr>
        <p:spPr>
          <a:xfrm rot="18770702">
            <a:off x="2506532" y="3759797"/>
            <a:ext cx="4141694" cy="179652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>
                <a:solidFill>
                  <a:schemeClr val="tx1"/>
                </a:solidFill>
              </a:rPr>
              <a:t>MOTIVATION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5" name="Ellips 4"/>
          <p:cNvSpPr/>
          <p:nvPr/>
        </p:nvSpPr>
        <p:spPr>
          <a:xfrm rot="1343423">
            <a:off x="5851818" y="3806649"/>
            <a:ext cx="5617028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PRODUKTUTVECKLING???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613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88600" y="2632524"/>
            <a:ext cx="10515600" cy="1325563"/>
          </a:xfrm>
        </p:spPr>
        <p:txBody>
          <a:bodyPr>
            <a:normAutofit/>
          </a:bodyPr>
          <a:lstStyle/>
          <a:p>
            <a:r>
              <a:rPr lang="sv-SE" sz="8800" b="1" dirty="0"/>
              <a:t>Fysisk aktivitet</a:t>
            </a:r>
          </a:p>
        </p:txBody>
      </p:sp>
    </p:spTree>
    <p:extLst>
      <p:ext uri="{BB962C8B-B14F-4D97-AF65-F5344CB8AC3E}">
        <p14:creationId xmlns:p14="http://schemas.microsoft.com/office/powerpoint/2010/main" val="36925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8437" y="759140"/>
            <a:ext cx="10515600" cy="1325563"/>
          </a:xfrm>
        </p:spPr>
        <p:txBody>
          <a:bodyPr>
            <a:normAutofit/>
          </a:bodyPr>
          <a:lstStyle/>
          <a:p>
            <a:r>
              <a:rPr lang="sv-SE" sz="6000" b="1" dirty="0"/>
              <a:t>Fysisk aktivitet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50696"/>
            <a:ext cx="7391400" cy="3626267"/>
          </a:xfrm>
        </p:spPr>
        <p:txBody>
          <a:bodyPr/>
          <a:lstStyle/>
          <a:p>
            <a:pPr algn="just"/>
            <a:r>
              <a:rPr lang="sv-SE" dirty="0"/>
              <a:t>f</a:t>
            </a:r>
            <a:r>
              <a:rPr lang="sv-SE" dirty="0" smtClean="0"/>
              <a:t>örbättrar </a:t>
            </a:r>
            <a:r>
              <a:rPr lang="sv-SE" dirty="0"/>
              <a:t>venöst återflöde och minskar därmed svullnad och venösa </a:t>
            </a:r>
            <a:r>
              <a:rPr lang="sv-SE" dirty="0" smtClean="0"/>
              <a:t>symtom.</a:t>
            </a:r>
          </a:p>
          <a:p>
            <a:pPr algn="just"/>
            <a:endParaRPr lang="sv-SE" dirty="0" smtClean="0"/>
          </a:p>
          <a:p>
            <a:pPr algn="just"/>
            <a:r>
              <a:rPr lang="sv-SE" dirty="0"/>
              <a:t>Fysisk aktivitet och kompression är mer effektiva tillsammans att förebygga återfall än endast kompression</a:t>
            </a:r>
          </a:p>
          <a:p>
            <a:pPr algn="just"/>
            <a:endParaRPr lang="sv-SE" dirty="0"/>
          </a:p>
          <a:p>
            <a:pPr algn="just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9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b="1" dirty="0"/>
              <a:t>Fysisk aktivitet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7760677" cy="4351338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röra på fotleden och vicka på foten samt göra övningar för vadmuskulaturen leder till färre återfall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34461" y="5934670"/>
            <a:ext cx="9540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solidFill>
                  <a:srgbClr val="1B1B1B"/>
                </a:solidFill>
                <a:latin typeface="Roboto Mono Web"/>
              </a:rPr>
              <a:t>He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B, Shi J, Li L, Ma Y, Zhao H,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Qin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P, Ma P. Prevention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strategies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for the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recurrence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of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venous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leg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ulcers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: A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scoping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review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.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Int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Wound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J. 2024 Mar;21(3):e14759.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doi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: 10.1111/iwj.14759. PMID: 38415952; PMCID: PMC10900918.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4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Fysisk aktivitet är gratis!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2595" y="1611965"/>
            <a:ext cx="4110318" cy="4351338"/>
          </a:xfrm>
        </p:spPr>
        <p:txBody>
          <a:bodyPr>
            <a:normAutofit/>
          </a:bodyPr>
          <a:lstStyle/>
          <a:p>
            <a:r>
              <a:rPr lang="sv-SE" dirty="0" err="1" smtClean="0"/>
              <a:t>Benlyft</a:t>
            </a:r>
            <a:endParaRPr lang="sv-SE" dirty="0" smtClean="0"/>
          </a:p>
          <a:p>
            <a:r>
              <a:rPr lang="sv-SE" dirty="0" smtClean="0"/>
              <a:t>Ankelrörelser</a:t>
            </a:r>
          </a:p>
          <a:p>
            <a:r>
              <a:rPr lang="sv-SE" dirty="0" smtClean="0"/>
              <a:t>Promenader</a:t>
            </a:r>
          </a:p>
          <a:p>
            <a:r>
              <a:rPr lang="sv-SE" dirty="0" smtClean="0"/>
              <a:t>Knäböj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042595" y="6228948"/>
            <a:ext cx="10389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He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B, Shi J, Li L, Ma Y, Zhao H,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Qin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P, Ma P. Prevention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strategies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for the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recurrence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of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venous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leg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ulcers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: A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scoping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review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.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Int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Wound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 J. 2024 Mar;21(3):e14759. </a:t>
            </a:r>
            <a:r>
              <a:rPr lang="sv-SE" sz="1400" dirty="0" err="1">
                <a:solidFill>
                  <a:srgbClr val="1B1B1B"/>
                </a:solidFill>
                <a:latin typeface="Roboto Mono Web"/>
              </a:rPr>
              <a:t>doi</a:t>
            </a:r>
            <a:r>
              <a:rPr lang="sv-SE" sz="1400" dirty="0">
                <a:solidFill>
                  <a:srgbClr val="1B1B1B"/>
                </a:solidFill>
                <a:latin typeface="Roboto Mono Web"/>
              </a:rPr>
              <a:t>: 10.1111/iwj.14759. PMID: 38415952; PMCID: PMC10900918.</a:t>
            </a:r>
            <a:endParaRPr lang="sv-SE" sz="14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243" y="567725"/>
            <a:ext cx="1708473" cy="2394187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207" y="1411003"/>
            <a:ext cx="2478100" cy="403599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911" y="3493201"/>
            <a:ext cx="2709826" cy="2204457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716" y="282301"/>
            <a:ext cx="3139712" cy="1390008"/>
          </a:xfrm>
          <a:prstGeom prst="rect">
            <a:avLst/>
          </a:prstGeom>
        </p:spPr>
      </p:pic>
      <p:sp>
        <p:nvSpPr>
          <p:cNvPr id="13" name="Platshållare för innehåll 2"/>
          <p:cNvSpPr txBox="1">
            <a:spLocks/>
          </p:cNvSpPr>
          <p:nvPr/>
        </p:nvSpPr>
        <p:spPr>
          <a:xfrm>
            <a:off x="1042595" y="4053279"/>
            <a:ext cx="48504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Effekt både på den fysiska och psykiska hälsan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56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12" y="344136"/>
            <a:ext cx="4351305" cy="623250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80641"/>
            <a:ext cx="4562220" cy="622637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227" y="123357"/>
            <a:ext cx="1676545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Fysisk aktivitet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37148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 smtClean="0"/>
              <a:t>Viktigt </a:t>
            </a:r>
            <a:r>
              <a:rPr lang="sv-SE" dirty="0"/>
              <a:t>att undvika långvarigt stillastående och stillasittande 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/>
              <a:t>Identifiera </a:t>
            </a:r>
            <a:r>
              <a:rPr lang="sv-SE" dirty="0" smtClean="0"/>
              <a:t>begränsningar:</a:t>
            </a:r>
          </a:p>
          <a:p>
            <a:pPr lvl="1"/>
            <a:r>
              <a:rPr lang="sv-SE" dirty="0" smtClean="0"/>
              <a:t>låg motivation</a:t>
            </a:r>
          </a:p>
          <a:p>
            <a:pPr lvl="1"/>
            <a:r>
              <a:rPr lang="sv-SE" dirty="0" smtClean="0"/>
              <a:t>fysiska begränsningar </a:t>
            </a:r>
          </a:p>
          <a:p>
            <a:pPr lvl="1"/>
            <a:r>
              <a:rPr lang="sv-SE" dirty="0" smtClean="0"/>
              <a:t>samsjuklighet </a:t>
            </a:r>
          </a:p>
          <a:p>
            <a:pPr lvl="1"/>
            <a:r>
              <a:rPr lang="sv-SE" dirty="0" smtClean="0"/>
              <a:t>smärta </a:t>
            </a:r>
            <a:r>
              <a:rPr lang="sv-SE" dirty="0"/>
              <a:t>och svagt socialt </a:t>
            </a:r>
            <a:r>
              <a:rPr lang="sv-SE" dirty="0" smtClean="0"/>
              <a:t>stöd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63255" y="6176963"/>
            <a:ext cx="11398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Nationellt vårdprogram för svårläkta sår 2023 [</a:t>
            </a:r>
            <a:r>
              <a:rPr lang="sv-SE" dirty="0" err="1"/>
              <a:t>Available</a:t>
            </a:r>
            <a:r>
              <a:rPr lang="sv-SE" dirty="0"/>
              <a:t> from: https://d2ﬂujgsl7escs.cloudfront.net/external/Nationellt-</a:t>
            </a:r>
          </a:p>
          <a:p>
            <a:r>
              <a:rPr lang="sv-SE" dirty="0"/>
              <a:t>vardprogram-for-svarlakta-sar.pdf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81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7024" y="95186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1" dirty="0" smtClean="0"/>
              <a:t>Egenvård som minskar återfallsfrekvensen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18103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Höggradig kompression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Följsamhet till rekommendationer OCH utveckling av egna strategier kring:</a:t>
            </a:r>
          </a:p>
          <a:p>
            <a:pPr lvl="1"/>
            <a:r>
              <a:rPr lang="sv-SE" dirty="0" smtClean="0"/>
              <a:t>använda mjukgörande kräm</a:t>
            </a:r>
          </a:p>
          <a:p>
            <a:pPr lvl="1"/>
            <a:r>
              <a:rPr lang="sv-SE" dirty="0" smtClean="0"/>
              <a:t>ha benen i högläge</a:t>
            </a:r>
          </a:p>
          <a:p>
            <a:pPr lvl="1"/>
            <a:r>
              <a:rPr lang="sv-SE" dirty="0"/>
              <a:t>ö</a:t>
            </a:r>
            <a:r>
              <a:rPr lang="sv-SE" dirty="0" smtClean="0"/>
              <a:t>ka fysisk aktivitet</a:t>
            </a:r>
          </a:p>
          <a:p>
            <a:pPr lvl="1"/>
            <a:r>
              <a:rPr lang="sv-SE" dirty="0"/>
              <a:t>f</a:t>
            </a:r>
            <a:r>
              <a:rPr lang="sv-SE" dirty="0" smtClean="0"/>
              <a:t>örändra sin kost och livsstil</a:t>
            </a:r>
          </a:p>
          <a:p>
            <a:pPr lvl="1"/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507024" y="5934670"/>
            <a:ext cx="1160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solidFill>
                  <a:srgbClr val="1B1B1B"/>
                </a:solidFill>
                <a:latin typeface="Roboto Mono Web"/>
              </a:rPr>
              <a:t>He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B, Shi J, Li L, Ma Y, Zhao H,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Qin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P, Ma P. Prevention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strategies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for the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recurrence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of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venous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leg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ulcers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: A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scoping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review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.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Int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Wound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J. 2024 Mar;21(3):e14759.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doi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: 10.1111/iwj.14759. PMID: 38415952; PMCID: PMC10900918.</a:t>
            </a:r>
            <a:endParaRPr lang="sv-SE" dirty="0"/>
          </a:p>
        </p:txBody>
      </p:sp>
      <p:sp>
        <p:nvSpPr>
          <p:cNvPr id="6" name="5-uddig stjärna 5"/>
          <p:cNvSpPr/>
          <p:nvPr/>
        </p:nvSpPr>
        <p:spPr>
          <a:xfrm>
            <a:off x="4640580" y="1614646"/>
            <a:ext cx="69342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6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400" b="1" dirty="0"/>
              <a:t>Se hela </a:t>
            </a:r>
            <a:r>
              <a:rPr lang="sv-SE" sz="5400" b="1" dirty="0" smtClean="0"/>
              <a:t>patienten</a:t>
            </a:r>
            <a:r>
              <a:rPr lang="sv-SE" sz="5400" b="1" dirty="0"/>
              <a:t>,</a:t>
            </a:r>
            <a:r>
              <a:rPr lang="sv-SE" sz="5400" b="1" dirty="0" smtClean="0"/>
              <a:t> </a:t>
            </a:r>
            <a:br>
              <a:rPr lang="sv-SE" sz="5400" b="1" dirty="0" smtClean="0"/>
            </a:br>
            <a:r>
              <a:rPr lang="sv-SE" sz="5400" b="1" dirty="0" smtClean="0"/>
              <a:t>identifiera </a:t>
            </a:r>
            <a:r>
              <a:rPr lang="sv-SE" sz="5400" b="1" dirty="0"/>
              <a:t>riskerna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06940" y="2055813"/>
            <a:ext cx="10515600" cy="4351338"/>
          </a:xfrm>
        </p:spPr>
        <p:txBody>
          <a:bodyPr>
            <a:normAutofit fontScale="47500" lnSpcReduction="20000"/>
          </a:bodyPr>
          <a:lstStyle/>
          <a:p>
            <a:r>
              <a:rPr lang="sv-SE" sz="3300" dirty="0"/>
              <a:t>Övriga sjukdomar (hjärtsvikt, diabetes, </a:t>
            </a:r>
            <a:r>
              <a:rPr lang="sv-SE" sz="3300" dirty="0" err="1"/>
              <a:t>malignitet</a:t>
            </a:r>
            <a:r>
              <a:rPr lang="sv-SE" sz="3300" dirty="0"/>
              <a:t> </a:t>
            </a:r>
            <a:r>
              <a:rPr lang="sv-SE" sz="3300" dirty="0" err="1"/>
              <a:t>etc</a:t>
            </a:r>
            <a:r>
              <a:rPr lang="sv-SE" sz="3300" dirty="0"/>
              <a:t>)</a:t>
            </a:r>
          </a:p>
          <a:p>
            <a:r>
              <a:rPr lang="sv-SE" sz="3300" dirty="0" smtClean="0"/>
              <a:t>Hög BMI</a:t>
            </a:r>
          </a:p>
          <a:p>
            <a:pPr lvl="1"/>
            <a:r>
              <a:rPr lang="sv-SE" dirty="0" smtClean="0"/>
              <a:t>ökar hydrostatiska trycket i vener i benen och buken</a:t>
            </a:r>
          </a:p>
          <a:p>
            <a:r>
              <a:rPr lang="sv-SE" sz="3300" dirty="0" smtClean="0"/>
              <a:t>Tidigare DVT</a:t>
            </a:r>
          </a:p>
          <a:p>
            <a:r>
              <a:rPr lang="sv-SE" sz="3300" dirty="0" smtClean="0"/>
              <a:t>Tidigare trauma och kirurgi </a:t>
            </a:r>
          </a:p>
          <a:p>
            <a:pPr lvl="1"/>
            <a:r>
              <a:rPr lang="sv-SE" dirty="0" smtClean="0"/>
              <a:t>kan påverka lymfatisk dränage och funktion av venklaffarna</a:t>
            </a:r>
          </a:p>
          <a:p>
            <a:pPr lvl="1"/>
            <a:r>
              <a:rPr lang="sv-SE" dirty="0" smtClean="0"/>
              <a:t>leda till skör vävnad</a:t>
            </a:r>
          </a:p>
          <a:p>
            <a:pPr lvl="1"/>
            <a:r>
              <a:rPr lang="sv-SE" dirty="0" smtClean="0"/>
              <a:t>hindra motion</a:t>
            </a:r>
          </a:p>
          <a:p>
            <a:r>
              <a:rPr lang="sv-SE" sz="3300" dirty="0" smtClean="0"/>
              <a:t>Hög ålder</a:t>
            </a:r>
          </a:p>
          <a:p>
            <a:pPr lvl="1"/>
            <a:r>
              <a:rPr lang="sv-SE" dirty="0" smtClean="0"/>
              <a:t> smärta kan hindra rörelse</a:t>
            </a:r>
          </a:p>
          <a:p>
            <a:r>
              <a:rPr lang="sv-SE" sz="3300" dirty="0" smtClean="0"/>
              <a:t>Kronisk ödem </a:t>
            </a:r>
          </a:p>
          <a:p>
            <a:pPr lvl="1"/>
            <a:r>
              <a:rPr lang="sv-SE" dirty="0" smtClean="0"/>
              <a:t>leder till inflammation, försämrar hudkvalitén</a:t>
            </a:r>
          </a:p>
          <a:p>
            <a:r>
              <a:rPr lang="sv-SE" sz="3300" dirty="0" smtClean="0"/>
              <a:t>Hereditet för venös eller lymfatisk sjukdom i benen</a:t>
            </a:r>
          </a:p>
          <a:p>
            <a:r>
              <a:rPr lang="sv-SE" sz="3300" dirty="0" smtClean="0"/>
              <a:t>Mycket skör hud</a:t>
            </a:r>
          </a:p>
          <a:p>
            <a:pPr lvl="1"/>
            <a:r>
              <a:rPr lang="sv-SE" dirty="0" smtClean="0"/>
              <a:t>solskador, kortison</a:t>
            </a:r>
          </a:p>
          <a:p>
            <a:r>
              <a:rPr lang="sv-SE" sz="3300" dirty="0" smtClean="0"/>
              <a:t>Rökning</a:t>
            </a:r>
          </a:p>
          <a:p>
            <a:r>
              <a:rPr lang="sv-SE" sz="3300" dirty="0" smtClean="0"/>
              <a:t>Graviditet</a:t>
            </a:r>
            <a:endParaRPr lang="sv-SE" sz="3300" dirty="0"/>
          </a:p>
        </p:txBody>
      </p:sp>
    </p:spTree>
    <p:extLst>
      <p:ext uri="{BB962C8B-B14F-4D97-AF65-F5344CB8AC3E}">
        <p14:creationId xmlns:p14="http://schemas.microsoft.com/office/powerpoint/2010/main" val="7653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b="1" dirty="0" smtClean="0"/>
              <a:t>Skör hud</a:t>
            </a:r>
            <a:endParaRPr lang="sv-SE" sz="6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Hög ålder</a:t>
            </a:r>
          </a:p>
          <a:p>
            <a:r>
              <a:rPr lang="sv-SE" dirty="0" smtClean="0"/>
              <a:t>Solskada</a:t>
            </a:r>
          </a:p>
          <a:p>
            <a:r>
              <a:rPr lang="sv-SE" dirty="0" smtClean="0"/>
              <a:t>Långvarig </a:t>
            </a:r>
            <a:r>
              <a:rPr lang="sv-SE" dirty="0" err="1" smtClean="0"/>
              <a:t>kortisonbehandlibg</a:t>
            </a:r>
            <a:endParaRPr lang="sv-SE" dirty="0" smtClean="0"/>
          </a:p>
          <a:p>
            <a:r>
              <a:rPr lang="sv-SE" dirty="0" smtClean="0"/>
              <a:t>Patienter med rörelseinskränkning, förlamning</a:t>
            </a:r>
          </a:p>
          <a:p>
            <a:r>
              <a:rPr lang="sv-SE" dirty="0" smtClean="0"/>
              <a:t>Onkologiska patienter</a:t>
            </a:r>
          </a:p>
          <a:p>
            <a:r>
              <a:rPr lang="sv-SE" dirty="0" smtClean="0"/>
              <a:t>Underliggande kroniska sjukdomar</a:t>
            </a:r>
          </a:p>
        </p:txBody>
      </p:sp>
    </p:spTree>
    <p:extLst>
      <p:ext uri="{BB962C8B-B14F-4D97-AF65-F5344CB8AC3E}">
        <p14:creationId xmlns:p14="http://schemas.microsoft.com/office/powerpoint/2010/main" val="6790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578461" y="3450913"/>
            <a:ext cx="468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sv-S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äker inte såret?</a:t>
            </a:r>
            <a:endParaRPr lang="sv-SE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433147" y="1301260"/>
            <a:ext cx="87659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VARFÖR</a:t>
            </a:r>
            <a:endParaRPr lang="sv-SE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77" y="1103678"/>
            <a:ext cx="10515600" cy="1325563"/>
          </a:xfrm>
        </p:spPr>
        <p:txBody>
          <a:bodyPr>
            <a:noAutofit/>
          </a:bodyPr>
          <a:lstStyle/>
          <a:p>
            <a:r>
              <a:rPr lang="sv-SE" sz="9600" b="1" dirty="0" smtClean="0"/>
              <a:t>Arteriella sår</a:t>
            </a:r>
            <a:endParaRPr lang="sv-SE" sz="9600" b="1" dirty="0"/>
          </a:p>
        </p:txBody>
      </p:sp>
      <p:sp>
        <p:nvSpPr>
          <p:cNvPr id="5" name="Rektangel 4"/>
          <p:cNvSpPr/>
          <p:nvPr/>
        </p:nvSpPr>
        <p:spPr>
          <a:xfrm>
            <a:off x="1066800" y="3469079"/>
            <a:ext cx="5283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/>
              <a:t>Ateroskleros (åderförkalkning</a:t>
            </a:r>
            <a:r>
              <a:rPr lang="sv-SE" sz="3200" dirty="0"/>
              <a:t>) i stora och mellanstora artärer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600" b="1" dirty="0" smtClean="0"/>
              <a:t>Rökning</a:t>
            </a:r>
            <a:endParaRPr lang="sv-SE" sz="66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98187"/>
            <a:ext cx="9281746" cy="4351338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Kopplingen till benartärsjukdom </a:t>
            </a:r>
            <a:r>
              <a:rPr lang="sv-SE" dirty="0"/>
              <a:t>är mycket starkt </a:t>
            </a:r>
            <a:r>
              <a:rPr lang="sv-SE" dirty="0" smtClean="0"/>
              <a:t>och väldokumenterat</a:t>
            </a:r>
          </a:p>
          <a:p>
            <a:r>
              <a:rPr lang="sv-SE" dirty="0" smtClean="0"/>
              <a:t>Risken </a:t>
            </a:r>
            <a:r>
              <a:rPr lang="sv-SE" dirty="0"/>
              <a:t>för </a:t>
            </a:r>
            <a:r>
              <a:rPr lang="sv-SE" dirty="0" err="1"/>
              <a:t>claudicatio</a:t>
            </a:r>
            <a:r>
              <a:rPr lang="sv-SE" dirty="0"/>
              <a:t> intermittens (fönstertittarsjukan) är dubbelt så stor som att få akut syrebrist i hjärtmuskulaturen, angina pectoris</a:t>
            </a:r>
          </a:p>
          <a:p>
            <a:r>
              <a:rPr lang="sv-SE" dirty="0" smtClean="0"/>
              <a:t>Effekt </a:t>
            </a:r>
            <a:r>
              <a:rPr lang="sv-SE" dirty="0"/>
              <a:t>på blodtrycket är mycket snabb och sker snabbare än </a:t>
            </a:r>
            <a:r>
              <a:rPr lang="sv-SE" dirty="0" err="1" smtClean="0"/>
              <a:t>kateholaminfrisättning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00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600" b="1" dirty="0" smtClean="0"/>
              <a:t>Rökning</a:t>
            </a:r>
            <a:endParaRPr lang="sv-SE" sz="66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7410061" cy="4351338"/>
          </a:xfrm>
        </p:spPr>
        <p:txBody>
          <a:bodyPr>
            <a:normAutofit/>
          </a:bodyPr>
          <a:lstStyle/>
          <a:p>
            <a:r>
              <a:rPr lang="sv-SE" dirty="0" smtClean="0"/>
              <a:t>Fördubblar </a:t>
            </a:r>
            <a:r>
              <a:rPr lang="sv-SE" dirty="0"/>
              <a:t>riskerna för komplikationer i samband med </a:t>
            </a:r>
            <a:r>
              <a:rPr lang="sv-SE" dirty="0" smtClean="0"/>
              <a:t>operation</a:t>
            </a:r>
          </a:p>
          <a:p>
            <a:pPr lvl="1"/>
            <a:r>
              <a:rPr lang="sv-SE" dirty="0" smtClean="0"/>
              <a:t> Den </a:t>
            </a:r>
            <a:r>
              <a:rPr lang="sv-SE" dirty="0"/>
              <a:t>allvarligaste risken är infektioner och dålig </a:t>
            </a:r>
            <a:r>
              <a:rPr lang="sv-SE" dirty="0" smtClean="0"/>
              <a:t>sårläkning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Vid </a:t>
            </a:r>
            <a:r>
              <a:rPr lang="sv-SE" dirty="0"/>
              <a:t>exempelvis plastikoperation </a:t>
            </a:r>
            <a:r>
              <a:rPr lang="sv-SE" dirty="0" err="1" smtClean="0"/>
              <a:t>lambåplastik</a:t>
            </a:r>
            <a:r>
              <a:rPr lang="sv-SE" dirty="0" smtClean="0"/>
              <a:t> </a:t>
            </a:r>
            <a:r>
              <a:rPr lang="sv-SE" dirty="0"/>
              <a:t>rekommenderas rökstopp minst 4 veckor innan och 5 veckor efter operation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5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501" y="1075129"/>
            <a:ext cx="10515600" cy="1325563"/>
          </a:xfrm>
        </p:spPr>
        <p:txBody>
          <a:bodyPr/>
          <a:lstStyle/>
          <a:p>
            <a:r>
              <a:rPr lang="sv-SE" b="1" dirty="0" smtClean="0"/>
              <a:t>Rökstopp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0578" y="2286963"/>
            <a:ext cx="10515600" cy="4351338"/>
          </a:xfrm>
        </p:spPr>
        <p:txBody>
          <a:bodyPr>
            <a:normAutofit/>
          </a:bodyPr>
          <a:lstStyle/>
          <a:p>
            <a:r>
              <a:rPr lang="sv-SE" dirty="0"/>
              <a:t>Vid konstaterad perifer artärsjukdom efter angiografi leder till lägre mortalitet och förbättrad amputationsfri överlevnad inom 5-år </a:t>
            </a:r>
          </a:p>
          <a:p>
            <a:endParaRPr lang="sv-SE" dirty="0" smtClean="0"/>
          </a:p>
          <a:p>
            <a:r>
              <a:rPr lang="sv-SE" dirty="0" smtClean="0"/>
              <a:t>Den viktigaste åtgärden </a:t>
            </a:r>
            <a:r>
              <a:rPr lang="sv-SE" dirty="0"/>
              <a:t>vid alla former av kärlsjukdom, även den i </a:t>
            </a:r>
            <a:r>
              <a:rPr lang="sv-SE" dirty="0" smtClean="0"/>
              <a:t>benen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95" y="214143"/>
            <a:ext cx="4170025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5864" y="1027905"/>
            <a:ext cx="10515600" cy="1325563"/>
          </a:xfrm>
        </p:spPr>
        <p:txBody>
          <a:bodyPr>
            <a:normAutofit/>
          </a:bodyPr>
          <a:lstStyle/>
          <a:p>
            <a:r>
              <a:rPr lang="sv-SE" sz="4800" b="1" dirty="0" smtClean="0"/>
              <a:t>Vad händer i cirkulationssystemet?</a:t>
            </a:r>
            <a:endParaRPr lang="sv-SE" sz="4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40609"/>
            <a:ext cx="10515600" cy="4351338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Kolmonoxid </a:t>
            </a:r>
            <a:r>
              <a:rPr lang="sv-SE" dirty="0"/>
              <a:t>blockerar de röda blodkropparnas möjlighet att ta upp syre i </a:t>
            </a:r>
            <a:r>
              <a:rPr lang="sv-SE" dirty="0" smtClean="0"/>
              <a:t>kroppen</a:t>
            </a:r>
          </a:p>
          <a:p>
            <a:endParaRPr lang="sv-SE" dirty="0" smtClean="0"/>
          </a:p>
          <a:p>
            <a:r>
              <a:rPr lang="sv-SE" dirty="0" smtClean="0"/>
              <a:t>Nikotin drar </a:t>
            </a:r>
            <a:r>
              <a:rPr lang="sv-SE" dirty="0"/>
              <a:t>ihop </a:t>
            </a:r>
            <a:r>
              <a:rPr lang="sv-SE" dirty="0" smtClean="0"/>
              <a:t>blodkärlen och </a:t>
            </a:r>
            <a:r>
              <a:rPr lang="sv-SE" dirty="0"/>
              <a:t>det gör att sår läker </a:t>
            </a:r>
            <a:r>
              <a:rPr lang="sv-SE" dirty="0" smtClean="0"/>
              <a:t>sämre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35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Vad händer i cirkulationssystemet?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Förhöjt </a:t>
            </a:r>
            <a:r>
              <a:rPr lang="sv-SE" dirty="0"/>
              <a:t>blodtryck och hjärtfrekvens</a:t>
            </a:r>
          </a:p>
          <a:p>
            <a:r>
              <a:rPr lang="sv-SE" dirty="0" smtClean="0"/>
              <a:t>Sämre syreupptag inklusive vid träning</a:t>
            </a:r>
          </a:p>
          <a:p>
            <a:r>
              <a:rPr lang="sv-SE" dirty="0"/>
              <a:t>Sänkning av </a:t>
            </a:r>
            <a:r>
              <a:rPr lang="sv-SE" dirty="0" smtClean="0"/>
              <a:t>hudtemperaturen  och försämrad sårläkning</a:t>
            </a:r>
            <a:endParaRPr lang="sv-SE" dirty="0"/>
          </a:p>
          <a:p>
            <a:r>
              <a:rPr lang="sv-SE" dirty="0"/>
              <a:t>Minskat blodflöde till extremiteter (fingrar och tår)</a:t>
            </a:r>
          </a:p>
          <a:p>
            <a:r>
              <a:rPr lang="sv-SE" dirty="0" smtClean="0"/>
              <a:t>”Klibbigare</a:t>
            </a:r>
            <a:r>
              <a:rPr lang="sv-SE" dirty="0"/>
              <a:t>" blod, som är mer benäget att koagulera</a:t>
            </a:r>
          </a:p>
          <a:p>
            <a:r>
              <a:rPr lang="sv-SE" dirty="0"/>
              <a:t>S</a:t>
            </a:r>
            <a:r>
              <a:rPr lang="sv-SE" dirty="0" smtClean="0"/>
              <a:t>kada </a:t>
            </a:r>
            <a:r>
              <a:rPr lang="sv-SE" dirty="0"/>
              <a:t>på </a:t>
            </a:r>
            <a:r>
              <a:rPr lang="sv-SE" dirty="0" smtClean="0"/>
              <a:t>inre hinnan </a:t>
            </a:r>
            <a:r>
              <a:rPr lang="sv-SE" dirty="0"/>
              <a:t>i artärerna, vilket tros vara en bidragande faktor till ateroskleros (uppbyggnad av fettavlagringar på artärväggarna)</a:t>
            </a:r>
          </a:p>
          <a:p>
            <a:r>
              <a:rPr lang="sv-SE" sz="3200" b="1" dirty="0" smtClean="0"/>
              <a:t>Ökad </a:t>
            </a:r>
            <a:r>
              <a:rPr lang="sv-SE" sz="3200" b="1" dirty="0"/>
              <a:t>risk för stroke och </a:t>
            </a:r>
            <a:r>
              <a:rPr lang="sv-SE" sz="3200" b="1" dirty="0" smtClean="0"/>
              <a:t>hjärtinfarkt</a:t>
            </a:r>
          </a:p>
        </p:txBody>
      </p:sp>
    </p:spTree>
    <p:extLst>
      <p:ext uri="{BB962C8B-B14F-4D97-AF65-F5344CB8AC3E}">
        <p14:creationId xmlns:p14="http://schemas.microsoft.com/office/powerpoint/2010/main" val="275925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b="1" dirty="0" smtClean="0"/>
              <a:t>Fysisk aktivitet</a:t>
            </a:r>
            <a:endParaRPr lang="sv-SE" sz="5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423501"/>
            <a:ext cx="7391400" cy="4351338"/>
          </a:xfrm>
        </p:spPr>
        <p:txBody>
          <a:bodyPr/>
          <a:lstStyle/>
          <a:p>
            <a:r>
              <a:rPr lang="sv-SE" dirty="0"/>
              <a:t>Gångträning är en rekommenderad behandlingsmetod avseende benartärsjukdom som </a:t>
            </a:r>
            <a:r>
              <a:rPr lang="sv-SE" dirty="0" err="1"/>
              <a:t>claudicatio</a:t>
            </a:r>
            <a:r>
              <a:rPr lang="sv-SE" dirty="0"/>
              <a:t> intermittens (fönstertittarsjuka</a:t>
            </a:r>
            <a:r>
              <a:rPr lang="sv-SE" dirty="0" smtClean="0"/>
              <a:t>)</a:t>
            </a:r>
          </a:p>
          <a:p>
            <a:endParaRPr lang="sv-SE" dirty="0"/>
          </a:p>
          <a:p>
            <a:r>
              <a:rPr lang="sv-SE" dirty="0" smtClean="0"/>
              <a:t>Inaktivitet </a:t>
            </a:r>
            <a:r>
              <a:rPr lang="sv-SE" dirty="0"/>
              <a:t>är en viktig, bakomliggande orsak till åderförkalkning 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4" name="textruta 3"/>
          <p:cNvSpPr txBox="1"/>
          <p:nvPr/>
        </p:nvSpPr>
        <p:spPr>
          <a:xfrm>
            <a:off x="270030" y="6212501"/>
            <a:ext cx="11398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Nationellt vårdprogram för svårläkta sår 2023 [</a:t>
            </a:r>
            <a:r>
              <a:rPr lang="sv-SE" dirty="0" err="1"/>
              <a:t>Available</a:t>
            </a:r>
            <a:r>
              <a:rPr lang="sv-SE" dirty="0"/>
              <a:t> from: https://d2ﬂujgsl7escs.cloudfront.net/external/Nationellt-</a:t>
            </a:r>
          </a:p>
          <a:p>
            <a:r>
              <a:rPr lang="sv-SE" dirty="0"/>
              <a:t>vardprogram-for-svarlakta-sar.pdf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06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Medicinsk sekundärprevention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Acetylsalicylsyra</a:t>
            </a:r>
          </a:p>
          <a:p>
            <a:r>
              <a:rPr lang="sv-SE" dirty="0" smtClean="0"/>
              <a:t>Behandling av hypertoni</a:t>
            </a:r>
          </a:p>
          <a:p>
            <a:r>
              <a:rPr lang="sv-SE" dirty="0" smtClean="0"/>
              <a:t>Behandling av </a:t>
            </a:r>
            <a:r>
              <a:rPr lang="sv-SE" dirty="0" err="1" smtClean="0"/>
              <a:t>hyperlipidemi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t="14095" b="11960"/>
          <a:stretch/>
        </p:blipFill>
        <p:spPr>
          <a:xfrm>
            <a:off x="6361596" y="2071412"/>
            <a:ext cx="4196361" cy="31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Medicinsk sekundärprevention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69586"/>
            <a:ext cx="10515600" cy="4351338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Acetylsalicylsyra</a:t>
            </a:r>
          </a:p>
          <a:p>
            <a:r>
              <a:rPr lang="sv-SE" dirty="0" smtClean="0"/>
              <a:t>Behandling av hypertoni</a:t>
            </a:r>
          </a:p>
          <a:p>
            <a:r>
              <a:rPr lang="sv-SE" dirty="0" smtClean="0"/>
              <a:t>Behandling av </a:t>
            </a:r>
            <a:r>
              <a:rPr lang="sv-SE" dirty="0" err="1" smtClean="0"/>
              <a:t>hyperlipidemi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t="14095" b="11960"/>
          <a:stretch/>
        </p:blipFill>
        <p:spPr>
          <a:xfrm>
            <a:off x="6361596" y="2071412"/>
            <a:ext cx="4196361" cy="310301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775" y="4472990"/>
            <a:ext cx="1848364" cy="18389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052" y="779660"/>
            <a:ext cx="2005758" cy="124978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611" y="4977300"/>
            <a:ext cx="2078916" cy="1133954"/>
          </a:xfrm>
          <a:prstGeom prst="rect">
            <a:avLst/>
          </a:prstGeom>
        </p:spPr>
      </p:pic>
      <p:sp>
        <p:nvSpPr>
          <p:cNvPr id="8" name="Nedåtpil 7"/>
          <p:cNvSpPr/>
          <p:nvPr/>
        </p:nvSpPr>
        <p:spPr>
          <a:xfrm>
            <a:off x="8774723" y="1960685"/>
            <a:ext cx="395654" cy="6418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Nedåtpil 8"/>
          <p:cNvSpPr/>
          <p:nvPr/>
        </p:nvSpPr>
        <p:spPr>
          <a:xfrm rot="12879222">
            <a:off x="6734908" y="4167554"/>
            <a:ext cx="430823" cy="8097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Nedåtpil 9"/>
          <p:cNvSpPr/>
          <p:nvPr/>
        </p:nvSpPr>
        <p:spPr>
          <a:xfrm rot="7467504">
            <a:off x="9861404" y="3850184"/>
            <a:ext cx="497800" cy="10040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8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dirty="0" smtClean="0"/>
              <a:t>Diabetesfötter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490" y="705514"/>
            <a:ext cx="6104116" cy="59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985689" y="2052935"/>
            <a:ext cx="838139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1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DIAGNOS!</a:t>
            </a:r>
            <a:endParaRPr lang="sv-SE" sz="1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8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b="1" dirty="0" smtClean="0"/>
              <a:t>Diabetesfötter</a:t>
            </a:r>
            <a:endParaRPr lang="sv-SE" sz="5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16014"/>
            <a:ext cx="10515600" cy="4351338"/>
          </a:xfrm>
        </p:spPr>
        <p:txBody>
          <a:bodyPr/>
          <a:lstStyle/>
          <a:p>
            <a:r>
              <a:rPr lang="sv-SE" dirty="0" smtClean="0"/>
              <a:t>Daglig </a:t>
            </a:r>
            <a:r>
              <a:rPr lang="sv-SE" dirty="0"/>
              <a:t>inspektion av fötterna, fotgymnastik, val av strumpor, skor och </a:t>
            </a:r>
            <a:r>
              <a:rPr lang="sv-SE" dirty="0" smtClean="0"/>
              <a:t>skoinlägg</a:t>
            </a:r>
          </a:p>
          <a:p>
            <a:r>
              <a:rPr lang="sv-SE" dirty="0" smtClean="0"/>
              <a:t>Regelbunden undersökning av cirkulationen</a:t>
            </a:r>
          </a:p>
          <a:p>
            <a:r>
              <a:rPr lang="sv-SE" dirty="0" smtClean="0"/>
              <a:t>Kontroll av känsel</a:t>
            </a:r>
          </a:p>
          <a:p>
            <a:r>
              <a:rPr lang="sv-SE" dirty="0" smtClean="0"/>
              <a:t>Hudvård</a:t>
            </a:r>
          </a:p>
          <a:p>
            <a:r>
              <a:rPr lang="sv-SE" dirty="0" smtClean="0"/>
              <a:t>Tryckavlastning</a:t>
            </a:r>
          </a:p>
          <a:p>
            <a:r>
              <a:rPr lang="sv-SE" dirty="0" smtClean="0"/>
              <a:t>Infektionsprevention och behandling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9863" r="23104"/>
          <a:stretch/>
        </p:blipFill>
        <p:spPr>
          <a:xfrm>
            <a:off x="7980918" y="356333"/>
            <a:ext cx="3657600" cy="1950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ktangel med rundade hörn 4"/>
          <p:cNvSpPr/>
          <p:nvPr/>
        </p:nvSpPr>
        <p:spPr>
          <a:xfrm>
            <a:off x="11254153" y="580292"/>
            <a:ext cx="202223" cy="2637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2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Medicinsk sekundärprevention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69586"/>
            <a:ext cx="10515600" cy="4351338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Acetylsalicylsyra</a:t>
            </a:r>
          </a:p>
          <a:p>
            <a:r>
              <a:rPr lang="sv-SE" dirty="0" smtClean="0"/>
              <a:t>Behandling av hypertoni</a:t>
            </a:r>
          </a:p>
          <a:p>
            <a:r>
              <a:rPr lang="sv-SE" dirty="0" smtClean="0"/>
              <a:t>Behandling av </a:t>
            </a:r>
            <a:r>
              <a:rPr lang="sv-SE" dirty="0" err="1" smtClean="0"/>
              <a:t>hyperlipidemi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t="14095" b="11960"/>
          <a:stretch/>
        </p:blipFill>
        <p:spPr>
          <a:xfrm>
            <a:off x="6361596" y="2071412"/>
            <a:ext cx="4196361" cy="31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3339" y="883092"/>
            <a:ext cx="10515600" cy="1325563"/>
          </a:xfrm>
        </p:spPr>
        <p:txBody>
          <a:bodyPr>
            <a:normAutofit/>
          </a:bodyPr>
          <a:lstStyle/>
          <a:p>
            <a:r>
              <a:rPr lang="sv-SE" sz="8000" b="1" dirty="0" smtClean="0"/>
              <a:t>Trycksår</a:t>
            </a:r>
            <a:endParaRPr lang="sv-SE" sz="8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35324" y="2795399"/>
            <a:ext cx="7790495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Trycksår som uppkommit inom hälso- och sjukvården betraktas därför som en </a:t>
            </a:r>
            <a:r>
              <a:rPr lang="sv-SE" dirty="0" err="1"/>
              <a:t>vårdskada</a:t>
            </a:r>
            <a:r>
              <a:rPr lang="sv-SE" dirty="0"/>
              <a:t> enligt patientsäkerhetslagen (SFS 2010:659) och en avvikelserapport ska utfärdas.</a:t>
            </a:r>
          </a:p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375139" y="6077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https://www.vardhandboken.se/vard-och-behandling/hud-och-sar/trycksar/forebyggande-atgarder/</a:t>
            </a:r>
          </a:p>
        </p:txBody>
      </p:sp>
    </p:spTree>
    <p:extLst>
      <p:ext uri="{BB962C8B-B14F-4D97-AF65-F5344CB8AC3E}">
        <p14:creationId xmlns:p14="http://schemas.microsoft.com/office/powerpoint/2010/main" val="11468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49181"/>
            <a:ext cx="10515600" cy="1325563"/>
          </a:xfrm>
        </p:spPr>
        <p:txBody>
          <a:bodyPr/>
          <a:lstStyle/>
          <a:p>
            <a:r>
              <a:rPr lang="sv-SE" b="1" dirty="0"/>
              <a:t>Obligatoriska omvårdnadsåtgärder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887"/>
            <a:ext cx="10515600" cy="4351338"/>
          </a:xfrm>
        </p:spPr>
        <p:txBody>
          <a:bodyPr>
            <a:normAutofit/>
          </a:bodyPr>
          <a:lstStyle/>
          <a:p>
            <a:r>
              <a:rPr lang="sv-SE" dirty="0" smtClean="0"/>
              <a:t>Visuell hudbedömning</a:t>
            </a:r>
            <a:endParaRPr lang="sv-SE" dirty="0"/>
          </a:p>
          <a:p>
            <a:r>
              <a:rPr lang="sv-SE" dirty="0"/>
              <a:t>S</a:t>
            </a:r>
            <a:r>
              <a:rPr lang="sv-SE" dirty="0" smtClean="0"/>
              <a:t>trukturerad </a:t>
            </a:r>
            <a:r>
              <a:rPr lang="sv-SE" dirty="0"/>
              <a:t>riskbedömning </a:t>
            </a:r>
            <a:endParaRPr lang="sv-SE" dirty="0" smtClean="0"/>
          </a:p>
          <a:p>
            <a:r>
              <a:rPr lang="sv-SE" dirty="0" smtClean="0"/>
              <a:t>Minska </a:t>
            </a:r>
            <a:r>
              <a:rPr lang="sv-SE" dirty="0"/>
              <a:t>tryck, </a:t>
            </a:r>
            <a:r>
              <a:rPr lang="sv-SE" dirty="0" err="1"/>
              <a:t>skjuv</a:t>
            </a:r>
            <a:r>
              <a:rPr lang="sv-SE" dirty="0"/>
              <a:t> och </a:t>
            </a:r>
            <a:r>
              <a:rPr lang="sv-SE" dirty="0" smtClean="0"/>
              <a:t>friktion</a:t>
            </a:r>
          </a:p>
          <a:p>
            <a:pPr lvl="1"/>
            <a:r>
              <a:rPr lang="sv-SE" dirty="0" smtClean="0"/>
              <a:t>lägesändring </a:t>
            </a:r>
            <a:r>
              <a:rPr lang="sv-SE" dirty="0"/>
              <a:t>och </a:t>
            </a:r>
            <a:r>
              <a:rPr lang="sv-SE" dirty="0" smtClean="0"/>
              <a:t>tryckavlastning</a:t>
            </a:r>
            <a:endParaRPr lang="sv-SE" dirty="0"/>
          </a:p>
          <a:p>
            <a:r>
              <a:rPr lang="sv-SE" dirty="0"/>
              <a:t>Håll huden torr, mjuk och smidig </a:t>
            </a:r>
            <a:endParaRPr lang="sv-SE" dirty="0" smtClean="0"/>
          </a:p>
          <a:p>
            <a:r>
              <a:rPr lang="sv-SE" dirty="0" smtClean="0"/>
              <a:t>Tillgodose </a:t>
            </a:r>
            <a:r>
              <a:rPr lang="sv-SE" dirty="0"/>
              <a:t>och följ upp närings- och </a:t>
            </a:r>
            <a:r>
              <a:rPr lang="sv-SE" dirty="0" smtClean="0"/>
              <a:t>vätskebehov</a:t>
            </a:r>
            <a:endParaRPr lang="sv-SE" dirty="0"/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444758" y="5988734"/>
            <a:ext cx="9949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https://www.vardhandboken.se/vard-och-behandling/hud-och-sar/trycksar/forebyggande-atgarder/</a:t>
            </a:r>
          </a:p>
        </p:txBody>
      </p:sp>
    </p:spTree>
    <p:extLst>
      <p:ext uri="{BB962C8B-B14F-4D97-AF65-F5344CB8AC3E}">
        <p14:creationId xmlns:p14="http://schemas.microsoft.com/office/powerpoint/2010/main" val="17656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575008" y="6488668"/>
            <a:ext cx="9949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https://www.vardhandboken.se/vard-och-behandling/hud-och-sar/trycksar/forebyggande-atgarder/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91142047"/>
              </p:ext>
            </p:extLst>
          </p:nvPr>
        </p:nvGraphicFramePr>
        <p:xfrm>
          <a:off x="2313354" y="4684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7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Kost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8520404" cy="4351338"/>
          </a:xfrm>
        </p:spPr>
        <p:txBody>
          <a:bodyPr>
            <a:normAutofit/>
          </a:bodyPr>
          <a:lstStyle/>
          <a:p>
            <a:r>
              <a:rPr lang="sv-SE" dirty="0"/>
              <a:t>Det är lättare att förebygga näringsbrist än att behandla den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/>
              <a:t>Tillräckligt dagligt intag av energi, proteiner, kolhydrater, fett, vitaminer och mineraler</a:t>
            </a:r>
          </a:p>
          <a:p>
            <a:endParaRPr lang="sv-SE" dirty="0" smtClean="0"/>
          </a:p>
          <a:p>
            <a:r>
              <a:rPr lang="sv-SE" dirty="0" smtClean="0"/>
              <a:t>Både </a:t>
            </a:r>
            <a:r>
              <a:rPr lang="sv-SE" dirty="0"/>
              <a:t>övervikt och undernäring förvärrar </a:t>
            </a:r>
            <a:r>
              <a:rPr lang="sv-SE" dirty="0" smtClean="0"/>
              <a:t>förutsättningarna </a:t>
            </a:r>
            <a:r>
              <a:rPr lang="sv-SE" dirty="0"/>
              <a:t>för </a:t>
            </a:r>
            <a:r>
              <a:rPr lang="sv-SE" dirty="0" smtClean="0"/>
              <a:t>sårläkning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6" name="textruta 5"/>
          <p:cNvSpPr txBox="1"/>
          <p:nvPr/>
        </p:nvSpPr>
        <p:spPr>
          <a:xfrm>
            <a:off x="606670" y="6110654"/>
            <a:ext cx="11398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Nationellt vårdprogram för svårläkta sår 2023 [</a:t>
            </a:r>
            <a:r>
              <a:rPr lang="sv-SE" dirty="0" err="1"/>
              <a:t>Available</a:t>
            </a:r>
            <a:r>
              <a:rPr lang="sv-SE" dirty="0"/>
              <a:t> from: https://d2ﬂujgsl7escs.cloudfront.net/external/Nationellt-</a:t>
            </a:r>
          </a:p>
          <a:p>
            <a:r>
              <a:rPr lang="sv-SE" dirty="0"/>
              <a:t>vardprogram-for-svarlakta-sar.pdf</a:t>
            </a:r>
          </a:p>
        </p:txBody>
      </p:sp>
    </p:spTree>
    <p:extLst>
      <p:ext uri="{BB962C8B-B14F-4D97-AF65-F5344CB8AC3E}">
        <p14:creationId xmlns:p14="http://schemas.microsoft.com/office/powerpoint/2010/main" val="10593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b="1" dirty="0" smtClean="0"/>
              <a:t>Atypiska sår</a:t>
            </a:r>
            <a:endParaRPr lang="sv-SE" sz="6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98123"/>
            <a:ext cx="10515600" cy="4351338"/>
          </a:xfrm>
        </p:spPr>
        <p:txBody>
          <a:bodyPr/>
          <a:lstStyle/>
          <a:p>
            <a:r>
              <a:rPr lang="sv-SE" sz="4000" dirty="0" err="1" smtClean="0"/>
              <a:t>Pyoderma</a:t>
            </a:r>
            <a:r>
              <a:rPr lang="sv-SE" sz="4000" dirty="0" smtClean="0"/>
              <a:t> </a:t>
            </a:r>
            <a:r>
              <a:rPr lang="sv-SE" sz="4000" dirty="0" err="1" smtClean="0"/>
              <a:t>gangrenosum</a:t>
            </a:r>
            <a:endParaRPr lang="sv-SE" sz="4000" dirty="0" smtClean="0"/>
          </a:p>
          <a:p>
            <a:r>
              <a:rPr lang="sv-SE" sz="4000" dirty="0" err="1" smtClean="0"/>
              <a:t>Vaskulit</a:t>
            </a:r>
            <a:endParaRPr lang="sv-SE" sz="4000" dirty="0" smtClean="0"/>
          </a:p>
          <a:p>
            <a:r>
              <a:rPr lang="sv-SE" sz="4000" dirty="0" smtClean="0"/>
              <a:t>Tumörer</a:t>
            </a:r>
          </a:p>
          <a:p>
            <a:r>
              <a:rPr lang="sv-SE" sz="4000" dirty="0" err="1" smtClean="0"/>
              <a:t>Martorell</a:t>
            </a:r>
            <a:endParaRPr lang="sv-SE" sz="4000" dirty="0"/>
          </a:p>
          <a:p>
            <a:r>
              <a:rPr lang="sv-SE" sz="4000" dirty="0" err="1" smtClean="0"/>
              <a:t>Kalcifylaxi</a:t>
            </a:r>
            <a:endParaRPr lang="sv-SE" sz="4000" dirty="0" smtClean="0"/>
          </a:p>
          <a:p>
            <a:r>
              <a:rPr lang="sv-SE" dirty="0" smtClean="0"/>
              <a:t>….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64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b="1" dirty="0" smtClean="0"/>
              <a:t>Atypiska sår</a:t>
            </a:r>
            <a:endParaRPr lang="sv-SE" sz="6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32096"/>
            <a:ext cx="10515600" cy="4351338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pPr marL="0" indent="0">
              <a:buNone/>
            </a:pPr>
            <a:r>
              <a:rPr lang="sv-SE" sz="3200" dirty="0" smtClean="0"/>
              <a:t>Basbedömning</a:t>
            </a:r>
          </a:p>
          <a:p>
            <a:pPr marL="0" indent="0">
              <a:buNone/>
            </a:pPr>
            <a:r>
              <a:rPr lang="sv-SE" sz="3200" dirty="0" smtClean="0"/>
              <a:t>Behandling av grundsjukdom</a:t>
            </a:r>
          </a:p>
          <a:p>
            <a:endParaRPr lang="sv-SE" sz="3200" dirty="0"/>
          </a:p>
          <a:p>
            <a:endParaRPr lang="sv-SE" sz="3200" dirty="0" smtClean="0"/>
          </a:p>
          <a:p>
            <a:r>
              <a:rPr lang="sv-SE" sz="3200" dirty="0" smtClean="0"/>
              <a:t>Cirkulation</a:t>
            </a:r>
          </a:p>
          <a:p>
            <a:r>
              <a:rPr lang="sv-SE" sz="3200" dirty="0" smtClean="0"/>
              <a:t>Hudvård</a:t>
            </a:r>
          </a:p>
          <a:p>
            <a:r>
              <a:rPr lang="sv-SE" sz="3200" dirty="0" smtClean="0"/>
              <a:t>Livsstil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8660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6760" y="429133"/>
            <a:ext cx="10515600" cy="1325563"/>
          </a:xfrm>
        </p:spPr>
        <p:txBody>
          <a:bodyPr>
            <a:normAutofit/>
          </a:bodyPr>
          <a:lstStyle/>
          <a:p>
            <a:r>
              <a:rPr lang="sv-SE" sz="6600" b="1" dirty="0" smtClean="0"/>
              <a:t>Alkohol</a:t>
            </a:r>
            <a:endParaRPr lang="sv-SE" sz="66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8991600" cy="4351338"/>
          </a:xfrm>
        </p:spPr>
        <p:txBody>
          <a:bodyPr>
            <a:normAutofit/>
          </a:bodyPr>
          <a:lstStyle/>
          <a:p>
            <a:r>
              <a:rPr lang="sv-SE" dirty="0" smtClean="0"/>
              <a:t>Kan </a:t>
            </a:r>
            <a:r>
              <a:rPr lang="sv-SE" dirty="0"/>
              <a:t>leda till </a:t>
            </a:r>
            <a:r>
              <a:rPr lang="sv-SE" dirty="0" smtClean="0"/>
              <a:t>försämrat immunförsvar och långsammare kärlnybildning</a:t>
            </a:r>
          </a:p>
          <a:p>
            <a:r>
              <a:rPr lang="sv-SE" dirty="0" smtClean="0"/>
              <a:t>Kan </a:t>
            </a:r>
            <a:r>
              <a:rPr lang="sv-SE" dirty="0"/>
              <a:t>leda till fler postoperativa komplikationer och då främst infektioner</a:t>
            </a:r>
          </a:p>
          <a:p>
            <a:r>
              <a:rPr lang="sv-SE" dirty="0" smtClean="0"/>
              <a:t>Ökad fallrisk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933061" y="5486400"/>
            <a:ext cx="968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Guo S, </a:t>
            </a:r>
            <a:r>
              <a:rPr lang="sv-SE" dirty="0" err="1"/>
              <a:t>Dipietro</a:t>
            </a:r>
            <a:r>
              <a:rPr lang="sv-SE" dirty="0"/>
              <a:t> LA. </a:t>
            </a:r>
            <a:r>
              <a:rPr lang="sv-SE" dirty="0" err="1"/>
              <a:t>Factors</a:t>
            </a:r>
            <a:r>
              <a:rPr lang="sv-SE" dirty="0"/>
              <a:t> </a:t>
            </a:r>
            <a:r>
              <a:rPr lang="sv-SE" dirty="0" err="1"/>
              <a:t>affecting</a:t>
            </a:r>
            <a:r>
              <a:rPr lang="sv-SE" dirty="0"/>
              <a:t> </a:t>
            </a:r>
            <a:r>
              <a:rPr lang="sv-SE" dirty="0" err="1"/>
              <a:t>wound</a:t>
            </a:r>
            <a:r>
              <a:rPr lang="sv-SE" dirty="0"/>
              <a:t> healing. J Dent Res. 2010 Mar;89(3):219-29. </a:t>
            </a:r>
            <a:r>
              <a:rPr lang="sv-SE" dirty="0" err="1"/>
              <a:t>doi</a:t>
            </a:r>
            <a:r>
              <a:rPr lang="sv-SE" dirty="0"/>
              <a:t>: 10.1177/0022034509359125. </a:t>
            </a:r>
            <a:r>
              <a:rPr lang="sv-SE" dirty="0" err="1"/>
              <a:t>Epub</a:t>
            </a:r>
            <a:r>
              <a:rPr lang="sv-SE" dirty="0"/>
              <a:t> 2010 Feb 5. PMID: 20139336; PMCID: PMC2903966.</a:t>
            </a:r>
            <a:r>
              <a:rPr lang="en-US" dirty="0" err="1"/>
              <a:t>ms</a:t>
            </a:r>
            <a:r>
              <a:rPr lang="en-US" dirty="0"/>
              <a:t> that explain this effect need more investigation.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81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Uppföljning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84364"/>
            <a:ext cx="10515600" cy="4351338"/>
          </a:xfrm>
        </p:spPr>
        <p:txBody>
          <a:bodyPr>
            <a:normAutofit/>
          </a:bodyPr>
          <a:lstStyle/>
          <a:p>
            <a:r>
              <a:rPr lang="sv-SE" dirty="0"/>
              <a:t>Uppföljning var 3:e-6:e månad</a:t>
            </a:r>
          </a:p>
          <a:p>
            <a:r>
              <a:rPr lang="sv-SE" dirty="0" smtClean="0"/>
              <a:t>om </a:t>
            </a:r>
            <a:r>
              <a:rPr lang="sv-SE" dirty="0"/>
              <a:t>behandling och andra åtgärder har gett förväntad </a:t>
            </a:r>
            <a:r>
              <a:rPr lang="sv-SE" dirty="0" smtClean="0"/>
              <a:t>effekt</a:t>
            </a:r>
          </a:p>
          <a:p>
            <a:r>
              <a:rPr lang="sv-SE" dirty="0" smtClean="0"/>
              <a:t>om </a:t>
            </a:r>
            <a:r>
              <a:rPr lang="sv-SE" dirty="0"/>
              <a:t>det har tillstött komplikationer och/eller om patienten har fått nya </a:t>
            </a:r>
            <a:r>
              <a:rPr lang="sv-SE" dirty="0" smtClean="0"/>
              <a:t>symtom</a:t>
            </a:r>
          </a:p>
          <a:p>
            <a:r>
              <a:rPr lang="sv-SE" dirty="0"/>
              <a:t>o</a:t>
            </a:r>
            <a:r>
              <a:rPr lang="sv-SE" dirty="0" smtClean="0"/>
              <a:t>m </a:t>
            </a:r>
            <a:r>
              <a:rPr lang="sv-SE" dirty="0"/>
              <a:t>patienten har behov av stöd för att genomföra fortsatta </a:t>
            </a:r>
            <a:r>
              <a:rPr lang="sv-SE" dirty="0" smtClean="0"/>
              <a:t>egenvårdsåtgärder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Kan användas </a:t>
            </a:r>
            <a:r>
              <a:rPr lang="sv-SE" dirty="0"/>
              <a:t>för att samla underlag för forskning och </a:t>
            </a:r>
            <a:r>
              <a:rPr lang="sv-SE" dirty="0" smtClean="0"/>
              <a:t>förbättringsarbete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6784729" y="6497203"/>
            <a:ext cx="7971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2819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CB798D-DA30-4077-D300-F4B0A87D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32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ubrik 130">
            <a:extLst>
              <a:ext uri="{FF2B5EF4-FFF2-40B4-BE49-F238E27FC236}">
                <a16:creationId xmlns:a16="http://schemas.microsoft.com/office/drawing/2014/main" id="{A03E9AE7-3D70-4DCB-B540-92C85773B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1425" y="791093"/>
            <a:ext cx="7200313" cy="425450"/>
          </a:xfrm>
        </p:spPr>
        <p:txBody>
          <a:bodyPr>
            <a:noAutofit/>
          </a:bodyPr>
          <a:lstStyle/>
          <a:p>
            <a:r>
              <a:rPr lang="sv-SE" sz="3200" b="1" dirty="0"/>
              <a:t>Vårdförlopp för patient med svårläkt sår 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1005840" y="535709"/>
            <a:ext cx="9680634" cy="6247048"/>
            <a:chOff x="4132480" y="1933053"/>
            <a:chExt cx="4163539" cy="2811132"/>
          </a:xfrm>
        </p:grpSpPr>
        <p:sp>
          <p:nvSpPr>
            <p:cNvPr id="245" name="Rektangel 244">
              <a:extLst>
                <a:ext uri="{FF2B5EF4-FFF2-40B4-BE49-F238E27FC236}">
                  <a16:creationId xmlns:a16="http://schemas.microsoft.com/office/drawing/2014/main" id="{CE4022E7-A970-468B-A9E5-5C7AF4AEDEEB}"/>
                </a:ext>
              </a:extLst>
            </p:cNvPr>
            <p:cNvSpPr/>
            <p:nvPr/>
          </p:nvSpPr>
          <p:spPr>
            <a:xfrm>
              <a:off x="5329850" y="2982441"/>
              <a:ext cx="888213" cy="1403665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l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Kritisk benischemi - med sår</a:t>
              </a:r>
            </a:p>
          </p:txBody>
        </p:sp>
        <p:sp>
          <p:nvSpPr>
            <p:cNvPr id="250" name="Rektangel 249">
              <a:extLst>
                <a:ext uri="{FF2B5EF4-FFF2-40B4-BE49-F238E27FC236}">
                  <a16:creationId xmlns:a16="http://schemas.microsoft.com/office/drawing/2014/main" id="{9DC121EF-661F-427E-917B-5544BAA936D2}"/>
                </a:ext>
              </a:extLst>
            </p:cNvPr>
            <p:cNvSpPr/>
            <p:nvPr/>
          </p:nvSpPr>
          <p:spPr>
            <a:xfrm>
              <a:off x="6296723" y="2982441"/>
              <a:ext cx="935876" cy="1403665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l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Diabetes med fotsår</a:t>
              </a:r>
            </a:p>
          </p:txBody>
        </p:sp>
        <p:sp>
          <p:nvSpPr>
            <p:cNvPr id="247" name="Rektangel 246">
              <a:extLst>
                <a:ext uri="{FF2B5EF4-FFF2-40B4-BE49-F238E27FC236}">
                  <a16:creationId xmlns:a16="http://schemas.microsoft.com/office/drawing/2014/main" id="{36D33737-0F78-48D0-BB8D-4ADB2B52ECA4}"/>
                </a:ext>
              </a:extLst>
            </p:cNvPr>
            <p:cNvSpPr/>
            <p:nvPr/>
          </p:nvSpPr>
          <p:spPr>
            <a:xfrm>
              <a:off x="7309679" y="2982441"/>
              <a:ext cx="986340" cy="1403664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l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Venös sjukdom i benen - med sår</a:t>
              </a:r>
            </a:p>
          </p:txBody>
        </p:sp>
        <p:sp>
          <p:nvSpPr>
            <p:cNvPr id="141" name="textruta 140">
              <a:extLst>
                <a:ext uri="{FF2B5EF4-FFF2-40B4-BE49-F238E27FC236}">
                  <a16:creationId xmlns:a16="http://schemas.microsoft.com/office/drawing/2014/main" id="{68494244-86F3-40A4-82C3-E3175DB87DB4}"/>
                </a:ext>
              </a:extLst>
            </p:cNvPr>
            <p:cNvSpPr txBox="1"/>
            <p:nvPr/>
          </p:nvSpPr>
          <p:spPr>
            <a:xfrm>
              <a:off x="5328081" y="2666770"/>
              <a:ext cx="1457074" cy="124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Ja, parallell behandling i annat vårdförlopp</a:t>
              </a:r>
            </a:p>
          </p:txBody>
        </p:sp>
        <p:sp>
          <p:nvSpPr>
            <p:cNvPr id="117" name="textruta 116">
              <a:extLst>
                <a:ext uri="{FF2B5EF4-FFF2-40B4-BE49-F238E27FC236}">
                  <a16:creationId xmlns:a16="http://schemas.microsoft.com/office/drawing/2014/main" id="{7F0AD9D0-F49A-4969-A909-6ABD467C2EC4}"/>
                </a:ext>
              </a:extLst>
            </p:cNvPr>
            <p:cNvSpPr txBox="1"/>
            <p:nvPr/>
          </p:nvSpPr>
          <p:spPr>
            <a:xfrm>
              <a:off x="5329850" y="4536439"/>
              <a:ext cx="2472999" cy="207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Sårbehandling till sårläkning och sekundärprevention i samverkan med primärvård enligt vårdförlopp Svårläkta sår</a:t>
              </a:r>
            </a:p>
          </p:txBody>
        </p:sp>
        <p:sp>
          <p:nvSpPr>
            <p:cNvPr id="14" name="Flödesschema: Beslut 5">
              <a:extLst>
                <a:ext uri="{FF2B5EF4-FFF2-40B4-BE49-F238E27FC236}">
                  <a16:creationId xmlns:a16="http://schemas.microsoft.com/office/drawing/2014/main" id="{8EAE2625-3EB0-4ABF-B75D-56CD1C5ABD4C}"/>
                </a:ext>
              </a:extLst>
            </p:cNvPr>
            <p:cNvSpPr/>
            <p:nvPr/>
          </p:nvSpPr>
          <p:spPr>
            <a:xfrm>
              <a:off x="4211752" y="2583441"/>
              <a:ext cx="970300" cy="472560"/>
            </a:xfrm>
            <a:prstGeom prst="flowChartDecision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Arial Narrow"/>
                  <a:cs typeface="Arial Narrow"/>
                  <a:sym typeface="Arial Narrow"/>
                </a:rPr>
                <a:t>Behandling av grundorsak enligt annat vårdförlopp? 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5" name="Rak koppling 18">
              <a:extLst>
                <a:ext uri="{FF2B5EF4-FFF2-40B4-BE49-F238E27FC236}">
                  <a16:creationId xmlns:a16="http://schemas.microsoft.com/office/drawing/2014/main" id="{FB1F8859-44C8-4CD8-97FF-63643143C13B}"/>
                </a:ext>
              </a:extLst>
            </p:cNvPr>
            <p:cNvCxnSpPr>
              <a:cxnSpLocks/>
              <a:stCxn id="16" idx="2"/>
              <a:endCxn id="14" idx="0"/>
            </p:cNvCxnSpPr>
            <p:nvPr/>
          </p:nvCxnSpPr>
          <p:spPr>
            <a:xfrm>
              <a:off x="4692654" y="2432787"/>
              <a:ext cx="4248" cy="150654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ktangel 101">
              <a:extLst>
                <a:ext uri="{FF2B5EF4-FFF2-40B4-BE49-F238E27FC236}">
                  <a16:creationId xmlns:a16="http://schemas.microsoft.com/office/drawing/2014/main" id="{5F2CA23C-7B88-4AEA-9B68-201FE70763AB}"/>
                </a:ext>
              </a:extLst>
            </p:cNvPr>
            <p:cNvSpPr>
              <a:spLocks/>
            </p:cNvSpPr>
            <p:nvPr/>
          </p:nvSpPr>
          <p:spPr>
            <a:xfrm>
              <a:off x="4371005" y="2106770"/>
              <a:ext cx="643299" cy="326017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Basbedömning, basbehandling och initial behandlingsstrategi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C7E53184-41F5-4A1C-A91B-56DCA83755E3}"/>
                </a:ext>
              </a:extLst>
            </p:cNvPr>
            <p:cNvCxnSpPr>
              <a:cxnSpLocks/>
              <a:stCxn id="14" idx="3"/>
              <a:endCxn id="250" idx="0"/>
            </p:cNvCxnSpPr>
            <p:nvPr/>
          </p:nvCxnSpPr>
          <p:spPr>
            <a:xfrm>
              <a:off x="5182052" y="2819722"/>
              <a:ext cx="1582608" cy="162719"/>
            </a:xfrm>
            <a:prstGeom prst="bentConnector2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ktangel 253">
              <a:extLst>
                <a:ext uri="{FF2B5EF4-FFF2-40B4-BE49-F238E27FC236}">
                  <a16:creationId xmlns:a16="http://schemas.microsoft.com/office/drawing/2014/main" id="{4D477587-B760-42CC-AF5E-13D2F612BD16}"/>
                </a:ext>
              </a:extLst>
            </p:cNvPr>
            <p:cNvSpPr/>
            <p:nvPr/>
          </p:nvSpPr>
          <p:spPr>
            <a:xfrm>
              <a:off x="4132480" y="1933053"/>
              <a:ext cx="1108815" cy="269798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Svårläkta sår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ktangel 101">
              <a:extLst>
                <a:ext uri="{FF2B5EF4-FFF2-40B4-BE49-F238E27FC236}">
                  <a16:creationId xmlns:a16="http://schemas.microsoft.com/office/drawing/2014/main" id="{703CF7F4-0C56-4C98-B855-31DC861C0F50}"/>
                </a:ext>
              </a:extLst>
            </p:cNvPr>
            <p:cNvSpPr>
              <a:spLocks/>
            </p:cNvSpPr>
            <p:nvPr/>
          </p:nvSpPr>
          <p:spPr>
            <a:xfrm>
              <a:off x="4371005" y="3233034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Utredning och behandlingsstrategi</a:t>
              </a:r>
            </a:p>
          </p:txBody>
        </p:sp>
        <p:sp>
          <p:nvSpPr>
            <p:cNvPr id="20" name="Rektangel 101">
              <a:extLst>
                <a:ext uri="{FF2B5EF4-FFF2-40B4-BE49-F238E27FC236}">
                  <a16:creationId xmlns:a16="http://schemas.microsoft.com/office/drawing/2014/main" id="{B596B0A1-E042-48E0-95F7-CC9DE8BFD1F3}"/>
                </a:ext>
              </a:extLst>
            </p:cNvPr>
            <p:cNvSpPr>
              <a:spLocks/>
            </p:cNvSpPr>
            <p:nvPr/>
          </p:nvSpPr>
          <p:spPr>
            <a:xfrm>
              <a:off x="4371005" y="3552071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</a:t>
              </a:r>
            </a:p>
          </p:txBody>
        </p:sp>
        <p:sp>
          <p:nvSpPr>
            <p:cNvPr id="21" name="Rektangel 101">
              <a:extLst>
                <a:ext uri="{FF2B5EF4-FFF2-40B4-BE49-F238E27FC236}">
                  <a16:creationId xmlns:a16="http://schemas.microsoft.com/office/drawing/2014/main" id="{99EC28CC-F0FF-419B-8139-777B12E52C91}"/>
                </a:ext>
              </a:extLst>
            </p:cNvPr>
            <p:cNvSpPr>
              <a:spLocks/>
            </p:cNvSpPr>
            <p:nvPr/>
          </p:nvSpPr>
          <p:spPr>
            <a:xfrm>
              <a:off x="4371005" y="3856036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Uppföljning</a:t>
              </a:r>
            </a:p>
          </p:txBody>
        </p:sp>
        <p:sp>
          <p:nvSpPr>
            <p:cNvPr id="23" name="Rektangel 101">
              <a:extLst>
                <a:ext uri="{FF2B5EF4-FFF2-40B4-BE49-F238E27FC236}">
                  <a16:creationId xmlns:a16="http://schemas.microsoft.com/office/drawing/2014/main" id="{AE0D47BF-BD27-47B8-BE16-D55F7700FC96}"/>
                </a:ext>
              </a:extLst>
            </p:cNvPr>
            <p:cNvSpPr>
              <a:spLocks/>
            </p:cNvSpPr>
            <p:nvPr/>
          </p:nvSpPr>
          <p:spPr>
            <a:xfrm>
              <a:off x="4371005" y="4160001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Sekundärprevention</a:t>
              </a:r>
            </a:p>
          </p:txBody>
        </p:sp>
        <p:cxnSp>
          <p:nvCxnSpPr>
            <p:cNvPr id="25" name="Rak koppling 18">
              <a:extLst>
                <a:ext uri="{FF2B5EF4-FFF2-40B4-BE49-F238E27FC236}">
                  <a16:creationId xmlns:a16="http://schemas.microsoft.com/office/drawing/2014/main" id="{32114657-21F4-490A-A3E6-2D242F303398}"/>
                </a:ext>
              </a:extLst>
            </p:cNvPr>
            <p:cNvCxnSpPr>
              <a:cxnSpLocks/>
              <a:stCxn id="14" idx="2"/>
              <a:endCxn id="19" idx="0"/>
            </p:cNvCxnSpPr>
            <p:nvPr/>
          </p:nvCxnSpPr>
          <p:spPr>
            <a:xfrm flipH="1">
              <a:off x="4692654" y="3056001"/>
              <a:ext cx="4248" cy="177033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Rak koppling 18">
              <a:extLst>
                <a:ext uri="{FF2B5EF4-FFF2-40B4-BE49-F238E27FC236}">
                  <a16:creationId xmlns:a16="http://schemas.microsoft.com/office/drawing/2014/main" id="{9EF263E1-63DA-4EB9-8FBB-CF0D36F578E4}"/>
                </a:ext>
              </a:extLst>
            </p:cNvPr>
            <p:cNvCxnSpPr>
              <a:cxnSpLocks/>
              <a:stCxn id="19" idx="2"/>
              <a:endCxn id="20" idx="0"/>
            </p:cNvCxnSpPr>
            <p:nvPr/>
          </p:nvCxnSpPr>
          <p:spPr>
            <a:xfrm>
              <a:off x="4692654" y="3420258"/>
              <a:ext cx="0" cy="131814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Rak koppling 18">
              <a:extLst>
                <a:ext uri="{FF2B5EF4-FFF2-40B4-BE49-F238E27FC236}">
                  <a16:creationId xmlns:a16="http://schemas.microsoft.com/office/drawing/2014/main" id="{0EF2FA54-4BFD-480C-AB62-135DBF3283DA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>
            <a:xfrm>
              <a:off x="4692654" y="3739295"/>
              <a:ext cx="0" cy="116741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Rak koppling 18">
              <a:extLst>
                <a:ext uri="{FF2B5EF4-FFF2-40B4-BE49-F238E27FC236}">
                  <a16:creationId xmlns:a16="http://schemas.microsoft.com/office/drawing/2014/main" id="{5A0D4889-B4B8-4499-9AEF-D8C36DF06204}"/>
                </a:ext>
              </a:extLst>
            </p:cNvPr>
            <p:cNvCxnSpPr>
              <a:cxnSpLocks/>
              <a:stCxn id="21" idx="2"/>
              <a:endCxn id="23" idx="0"/>
            </p:cNvCxnSpPr>
            <p:nvPr/>
          </p:nvCxnSpPr>
          <p:spPr>
            <a:xfrm>
              <a:off x="4692654" y="4043260"/>
              <a:ext cx="0" cy="116741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ktangel 101">
              <a:extLst>
                <a:ext uri="{FF2B5EF4-FFF2-40B4-BE49-F238E27FC236}">
                  <a16:creationId xmlns:a16="http://schemas.microsoft.com/office/drawing/2014/main" id="{E51CE7D5-3616-49D2-99B5-73A20BB8CB52}"/>
                </a:ext>
              </a:extLst>
            </p:cNvPr>
            <p:cNvSpPr>
              <a:spLocks/>
            </p:cNvSpPr>
            <p:nvPr/>
          </p:nvSpPr>
          <p:spPr>
            <a:xfrm>
              <a:off x="5450957" y="3121594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Bedömning</a:t>
              </a:r>
            </a:p>
          </p:txBody>
        </p:sp>
        <p:sp>
          <p:nvSpPr>
            <p:cNvPr id="39" name="Rektangel 101">
              <a:extLst>
                <a:ext uri="{FF2B5EF4-FFF2-40B4-BE49-F238E27FC236}">
                  <a16:creationId xmlns:a16="http://schemas.microsoft.com/office/drawing/2014/main" id="{3F7235B6-A012-405D-B59D-A45EC3DCD5B2}"/>
                </a:ext>
              </a:extLst>
            </p:cNvPr>
            <p:cNvSpPr>
              <a:spLocks/>
            </p:cNvSpPr>
            <p:nvPr/>
          </p:nvSpPr>
          <p:spPr>
            <a:xfrm>
              <a:off x="5450956" y="3414301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Behandlingsstrategi grundorsak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ktangel 101">
              <a:extLst>
                <a:ext uri="{FF2B5EF4-FFF2-40B4-BE49-F238E27FC236}">
                  <a16:creationId xmlns:a16="http://schemas.microsoft.com/office/drawing/2014/main" id="{FA49724B-E330-4F38-9E0A-9EF48330EAD3}"/>
                </a:ext>
              </a:extLst>
            </p:cNvPr>
            <p:cNvSpPr>
              <a:spLocks/>
            </p:cNvSpPr>
            <p:nvPr/>
          </p:nvSpPr>
          <p:spPr>
            <a:xfrm>
              <a:off x="5450956" y="3707008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 grundorsak</a:t>
              </a:r>
            </a:p>
          </p:txBody>
        </p:sp>
        <p:sp>
          <p:nvSpPr>
            <p:cNvPr id="41" name="Rektangel 101">
              <a:extLst>
                <a:ext uri="{FF2B5EF4-FFF2-40B4-BE49-F238E27FC236}">
                  <a16:creationId xmlns:a16="http://schemas.microsoft.com/office/drawing/2014/main" id="{5EE03DC5-8BBC-454F-88DF-F1CC22F51E21}"/>
                </a:ext>
              </a:extLst>
            </p:cNvPr>
            <p:cNvSpPr>
              <a:spLocks/>
            </p:cNvSpPr>
            <p:nvPr/>
          </p:nvSpPr>
          <p:spPr>
            <a:xfrm>
              <a:off x="6425274" y="3115640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Prevention</a:t>
              </a:r>
            </a:p>
          </p:txBody>
        </p:sp>
        <p:sp>
          <p:nvSpPr>
            <p:cNvPr id="42" name="Rektangel 101">
              <a:extLst>
                <a:ext uri="{FF2B5EF4-FFF2-40B4-BE49-F238E27FC236}">
                  <a16:creationId xmlns:a16="http://schemas.microsoft.com/office/drawing/2014/main" id="{4506FE38-015A-4520-95A5-9A94D9D933A2}"/>
                </a:ext>
              </a:extLst>
            </p:cNvPr>
            <p:cNvSpPr>
              <a:spLocks/>
            </p:cNvSpPr>
            <p:nvPr/>
          </p:nvSpPr>
          <p:spPr>
            <a:xfrm>
              <a:off x="6425275" y="3429374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Behandlingsstrategi sår och grundorsak</a:t>
              </a:r>
            </a:p>
          </p:txBody>
        </p:sp>
        <p:sp>
          <p:nvSpPr>
            <p:cNvPr id="43" name="Rektangel 101">
              <a:extLst>
                <a:ext uri="{FF2B5EF4-FFF2-40B4-BE49-F238E27FC236}">
                  <a16:creationId xmlns:a16="http://schemas.microsoft.com/office/drawing/2014/main" id="{0FC6F26F-8144-4C02-9A55-809BD57063F0}"/>
                </a:ext>
              </a:extLst>
            </p:cNvPr>
            <p:cNvSpPr>
              <a:spLocks/>
            </p:cNvSpPr>
            <p:nvPr/>
          </p:nvSpPr>
          <p:spPr>
            <a:xfrm>
              <a:off x="6425274" y="3761714"/>
              <a:ext cx="643299" cy="281546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 och livslång sekundärprevention</a:t>
              </a:r>
            </a:p>
          </p:txBody>
        </p:sp>
        <p:sp>
          <p:nvSpPr>
            <p:cNvPr id="44" name="Rektangel 101">
              <a:extLst>
                <a:ext uri="{FF2B5EF4-FFF2-40B4-BE49-F238E27FC236}">
                  <a16:creationId xmlns:a16="http://schemas.microsoft.com/office/drawing/2014/main" id="{843EA246-63B6-48CD-8CB1-778CCA1478AD}"/>
                </a:ext>
              </a:extLst>
            </p:cNvPr>
            <p:cNvSpPr>
              <a:spLocks/>
            </p:cNvSpPr>
            <p:nvPr/>
          </p:nvSpPr>
          <p:spPr>
            <a:xfrm>
              <a:off x="7481797" y="3121594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Bedömning</a:t>
              </a:r>
            </a:p>
          </p:txBody>
        </p:sp>
        <p:sp>
          <p:nvSpPr>
            <p:cNvPr id="45" name="Rektangel 101">
              <a:extLst>
                <a:ext uri="{FF2B5EF4-FFF2-40B4-BE49-F238E27FC236}">
                  <a16:creationId xmlns:a16="http://schemas.microsoft.com/office/drawing/2014/main" id="{348B69AD-094D-4FF3-857E-31499173141D}"/>
                </a:ext>
              </a:extLst>
            </p:cNvPr>
            <p:cNvSpPr>
              <a:spLocks/>
            </p:cNvSpPr>
            <p:nvPr/>
          </p:nvSpPr>
          <p:spPr>
            <a:xfrm>
              <a:off x="7481797" y="3414301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Behandlingsstrategi grundorsak</a:t>
              </a:r>
            </a:p>
          </p:txBody>
        </p:sp>
        <p:sp>
          <p:nvSpPr>
            <p:cNvPr id="46" name="Rektangel 101">
              <a:extLst>
                <a:ext uri="{FF2B5EF4-FFF2-40B4-BE49-F238E27FC236}">
                  <a16:creationId xmlns:a16="http://schemas.microsoft.com/office/drawing/2014/main" id="{BCB1912A-F558-4C65-94D9-6264225B5D43}"/>
                </a:ext>
              </a:extLst>
            </p:cNvPr>
            <p:cNvSpPr>
              <a:spLocks/>
            </p:cNvSpPr>
            <p:nvPr/>
          </p:nvSpPr>
          <p:spPr>
            <a:xfrm>
              <a:off x="7481797" y="3707008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 grundorsak</a:t>
              </a:r>
            </a:p>
          </p:txBody>
        </p:sp>
        <p:sp>
          <p:nvSpPr>
            <p:cNvPr id="47" name="Rektangel 101">
              <a:extLst>
                <a:ext uri="{FF2B5EF4-FFF2-40B4-BE49-F238E27FC236}">
                  <a16:creationId xmlns:a16="http://schemas.microsoft.com/office/drawing/2014/main" id="{FD3C487E-ACBA-408F-AD86-CB9627778DB7}"/>
                </a:ext>
              </a:extLst>
            </p:cNvPr>
            <p:cNvSpPr>
              <a:spLocks/>
            </p:cNvSpPr>
            <p:nvPr/>
          </p:nvSpPr>
          <p:spPr>
            <a:xfrm>
              <a:off x="7484521" y="3999715"/>
              <a:ext cx="643299" cy="236090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Kärlkirurgisk uppföljning och sekundärprevention</a:t>
              </a:r>
            </a:p>
          </p:txBody>
        </p:sp>
        <p:cxnSp>
          <p:nvCxnSpPr>
            <p:cNvPr id="48" name="Rak koppling 18">
              <a:extLst>
                <a:ext uri="{FF2B5EF4-FFF2-40B4-BE49-F238E27FC236}">
                  <a16:creationId xmlns:a16="http://schemas.microsoft.com/office/drawing/2014/main" id="{3D175AC7-BEB9-42C1-B129-317A718B2BF6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>
            <a:xfrm flipH="1">
              <a:off x="5772606" y="3308819"/>
              <a:ext cx="1" cy="105483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Rak koppling 18">
              <a:extLst>
                <a:ext uri="{FF2B5EF4-FFF2-40B4-BE49-F238E27FC236}">
                  <a16:creationId xmlns:a16="http://schemas.microsoft.com/office/drawing/2014/main" id="{988C26FF-F1CF-491C-991C-8642D0DE34DD}"/>
                </a:ext>
              </a:extLst>
            </p:cNvPr>
            <p:cNvCxnSpPr>
              <a:cxnSpLocks/>
              <a:stCxn id="39" idx="2"/>
              <a:endCxn id="40" idx="0"/>
            </p:cNvCxnSpPr>
            <p:nvPr/>
          </p:nvCxnSpPr>
          <p:spPr>
            <a:xfrm>
              <a:off x="5772606" y="3601525"/>
              <a:ext cx="0" cy="105483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Rak koppling 18">
              <a:extLst>
                <a:ext uri="{FF2B5EF4-FFF2-40B4-BE49-F238E27FC236}">
                  <a16:creationId xmlns:a16="http://schemas.microsoft.com/office/drawing/2014/main" id="{DE1D95BA-F74F-4E38-A018-766A695E32CC}"/>
                </a:ext>
              </a:extLst>
            </p:cNvPr>
            <p:cNvCxnSpPr>
              <a:cxnSpLocks/>
              <a:stCxn id="41" idx="2"/>
              <a:endCxn id="42" idx="0"/>
            </p:cNvCxnSpPr>
            <p:nvPr/>
          </p:nvCxnSpPr>
          <p:spPr>
            <a:xfrm>
              <a:off x="6746924" y="3302864"/>
              <a:ext cx="1" cy="126511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Rak koppling 18">
              <a:extLst>
                <a:ext uri="{FF2B5EF4-FFF2-40B4-BE49-F238E27FC236}">
                  <a16:creationId xmlns:a16="http://schemas.microsoft.com/office/drawing/2014/main" id="{DD12E5D6-2439-4A19-9BF2-CCB9840B9A52}"/>
                </a:ext>
              </a:extLst>
            </p:cNvPr>
            <p:cNvCxnSpPr>
              <a:cxnSpLocks/>
              <a:stCxn id="42" idx="2"/>
              <a:endCxn id="43" idx="0"/>
            </p:cNvCxnSpPr>
            <p:nvPr/>
          </p:nvCxnSpPr>
          <p:spPr>
            <a:xfrm flipH="1">
              <a:off x="6746924" y="3616599"/>
              <a:ext cx="1" cy="145115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Rak koppling 18">
              <a:extLst>
                <a:ext uri="{FF2B5EF4-FFF2-40B4-BE49-F238E27FC236}">
                  <a16:creationId xmlns:a16="http://schemas.microsoft.com/office/drawing/2014/main" id="{9ED68DC5-52C5-47C4-9641-D1D61EEEFD2C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>
              <a:off x="7803447" y="3308819"/>
              <a:ext cx="0" cy="105483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Rak koppling 18">
              <a:extLst>
                <a:ext uri="{FF2B5EF4-FFF2-40B4-BE49-F238E27FC236}">
                  <a16:creationId xmlns:a16="http://schemas.microsoft.com/office/drawing/2014/main" id="{2F7EF738-1536-4456-8D36-BD616423CF94}"/>
                </a:ext>
              </a:extLst>
            </p:cNvPr>
            <p:cNvCxnSpPr>
              <a:cxnSpLocks/>
              <a:stCxn id="45" idx="2"/>
              <a:endCxn id="46" idx="0"/>
            </p:cNvCxnSpPr>
            <p:nvPr/>
          </p:nvCxnSpPr>
          <p:spPr>
            <a:xfrm flipH="1">
              <a:off x="7803446" y="3601525"/>
              <a:ext cx="1" cy="105483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Rak koppling 18">
              <a:extLst>
                <a:ext uri="{FF2B5EF4-FFF2-40B4-BE49-F238E27FC236}">
                  <a16:creationId xmlns:a16="http://schemas.microsoft.com/office/drawing/2014/main" id="{A0488DEF-6124-4A56-A8E3-0D031332B691}"/>
                </a:ext>
              </a:extLst>
            </p:cNvPr>
            <p:cNvCxnSpPr>
              <a:cxnSpLocks/>
              <a:stCxn id="46" idx="2"/>
              <a:endCxn id="47" idx="0"/>
            </p:cNvCxnSpPr>
            <p:nvPr/>
          </p:nvCxnSpPr>
          <p:spPr>
            <a:xfrm>
              <a:off x="7803447" y="3894232"/>
              <a:ext cx="2724" cy="105483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0D583705-882E-4DBF-A247-2C8E0A7530BE}"/>
                </a:ext>
              </a:extLst>
            </p:cNvPr>
            <p:cNvCxnSpPr>
              <a:cxnSpLocks/>
              <a:stCxn id="14" idx="3"/>
              <a:endCxn id="247" idx="0"/>
            </p:cNvCxnSpPr>
            <p:nvPr/>
          </p:nvCxnSpPr>
          <p:spPr>
            <a:xfrm>
              <a:off x="5182052" y="2819722"/>
              <a:ext cx="2620797" cy="162719"/>
            </a:xfrm>
            <a:prstGeom prst="bentConnector2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BD166BCA-E6BD-45FE-AC60-8BBE4AD089B4}"/>
                </a:ext>
              </a:extLst>
            </p:cNvPr>
            <p:cNvCxnSpPr>
              <a:cxnSpLocks/>
              <a:stCxn id="14" idx="3"/>
              <a:endCxn id="245" idx="0"/>
            </p:cNvCxnSpPr>
            <p:nvPr/>
          </p:nvCxnSpPr>
          <p:spPr>
            <a:xfrm>
              <a:off x="5182053" y="2819722"/>
              <a:ext cx="591904" cy="162719"/>
            </a:xfrm>
            <a:prstGeom prst="bentConnector2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ktangel 101">
              <a:extLst>
                <a:ext uri="{FF2B5EF4-FFF2-40B4-BE49-F238E27FC236}">
                  <a16:creationId xmlns:a16="http://schemas.microsoft.com/office/drawing/2014/main" id="{22035268-5889-454D-A416-DD7B4FEA1B4F}"/>
                </a:ext>
              </a:extLst>
            </p:cNvPr>
            <p:cNvSpPr>
              <a:spLocks/>
            </p:cNvSpPr>
            <p:nvPr/>
          </p:nvSpPr>
          <p:spPr>
            <a:xfrm>
              <a:off x="5451019" y="4002194"/>
              <a:ext cx="643299" cy="236090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200" noProof="0" dirty="0" smtClean="0">
                  <a:solidFill>
                    <a:prstClr val="black"/>
                  </a:solidFill>
                  <a:latin typeface="Calibri" panose="020F0502020204030204"/>
                </a:rPr>
                <a:t>Kärlkirurgisk uppföljning och 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sekundärprevention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50" name="Rak koppling 18">
              <a:extLst>
                <a:ext uri="{FF2B5EF4-FFF2-40B4-BE49-F238E27FC236}">
                  <a16:creationId xmlns:a16="http://schemas.microsoft.com/office/drawing/2014/main" id="{1A0A50ED-83DE-4FB0-B1BD-A7AF6539ECCD}"/>
                </a:ext>
              </a:extLst>
            </p:cNvPr>
            <p:cNvCxnSpPr>
              <a:cxnSpLocks/>
              <a:stCxn id="40" idx="2"/>
              <a:endCxn id="49" idx="0"/>
            </p:cNvCxnSpPr>
            <p:nvPr/>
          </p:nvCxnSpPr>
          <p:spPr>
            <a:xfrm>
              <a:off x="5772606" y="3894232"/>
              <a:ext cx="63" cy="107962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or: Elbow 76">
              <a:extLst>
                <a:ext uri="{FF2B5EF4-FFF2-40B4-BE49-F238E27FC236}">
                  <a16:creationId xmlns:a16="http://schemas.microsoft.com/office/drawing/2014/main" id="{FA5AD506-5C03-4DDB-A059-A0F7CEF19802}"/>
                </a:ext>
              </a:extLst>
            </p:cNvPr>
            <p:cNvCxnSpPr>
              <a:cxnSpLocks/>
              <a:stCxn id="245" idx="2"/>
              <a:endCxn id="20" idx="1"/>
            </p:cNvCxnSpPr>
            <p:nvPr/>
          </p:nvCxnSpPr>
          <p:spPr>
            <a:xfrm rot="5400000" flipH="1">
              <a:off x="4702270" y="3314419"/>
              <a:ext cx="740422" cy="1402952"/>
            </a:xfrm>
            <a:prstGeom prst="bentConnector4">
              <a:avLst>
                <a:gd name="adj1" fmla="val -21374"/>
                <a:gd name="adj2" fmla="val 111281"/>
              </a:avLst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nector: Elbow 76">
              <a:extLst>
                <a:ext uri="{FF2B5EF4-FFF2-40B4-BE49-F238E27FC236}">
                  <a16:creationId xmlns:a16="http://schemas.microsoft.com/office/drawing/2014/main" id="{42C2201F-8942-45C5-891F-C538470A9FF4}"/>
                </a:ext>
              </a:extLst>
            </p:cNvPr>
            <p:cNvCxnSpPr>
              <a:cxnSpLocks/>
              <a:stCxn id="250" idx="2"/>
              <a:endCxn id="20" idx="1"/>
            </p:cNvCxnSpPr>
            <p:nvPr/>
          </p:nvCxnSpPr>
          <p:spPr>
            <a:xfrm rot="5400000" flipH="1">
              <a:off x="5197622" y="2819068"/>
              <a:ext cx="740422" cy="2393656"/>
            </a:xfrm>
            <a:prstGeom prst="bentConnector4">
              <a:avLst>
                <a:gd name="adj1" fmla="val -21374"/>
                <a:gd name="adj2" fmla="val 106612"/>
              </a:avLst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nector: Elbow 76">
              <a:extLst>
                <a:ext uri="{FF2B5EF4-FFF2-40B4-BE49-F238E27FC236}">
                  <a16:creationId xmlns:a16="http://schemas.microsoft.com/office/drawing/2014/main" id="{2FE78B2E-B52E-453A-8C09-9658EADD2E99}"/>
                </a:ext>
              </a:extLst>
            </p:cNvPr>
            <p:cNvCxnSpPr>
              <a:cxnSpLocks/>
              <a:stCxn id="247" idx="2"/>
              <a:endCxn id="20" idx="1"/>
            </p:cNvCxnSpPr>
            <p:nvPr/>
          </p:nvCxnSpPr>
          <p:spPr>
            <a:xfrm rot="5400000" flipH="1">
              <a:off x="5716716" y="2299972"/>
              <a:ext cx="740422" cy="3431844"/>
            </a:xfrm>
            <a:prstGeom prst="bentConnector4">
              <a:avLst>
                <a:gd name="adj1" fmla="val -21375"/>
                <a:gd name="adj2" fmla="val 104612"/>
              </a:avLst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ktangel 3"/>
          <p:cNvSpPr/>
          <p:nvPr/>
        </p:nvSpPr>
        <p:spPr>
          <a:xfrm>
            <a:off x="1354015" y="5372100"/>
            <a:ext cx="1890347" cy="712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3868615" y="5055577"/>
            <a:ext cx="1846385" cy="7297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6242538" y="4477887"/>
            <a:ext cx="1758462" cy="894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8610600" y="4994031"/>
            <a:ext cx="1861038" cy="7913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9746901" y="6321093"/>
            <a:ext cx="612950" cy="40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2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CB798D-DA30-4077-D300-F4B0A87D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32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ubrik 130">
            <a:extLst>
              <a:ext uri="{FF2B5EF4-FFF2-40B4-BE49-F238E27FC236}">
                <a16:creationId xmlns:a16="http://schemas.microsoft.com/office/drawing/2014/main" id="{A03E9AE7-3D70-4DCB-B540-92C85773B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1425" y="791093"/>
            <a:ext cx="7200313" cy="425450"/>
          </a:xfrm>
        </p:spPr>
        <p:txBody>
          <a:bodyPr>
            <a:noAutofit/>
          </a:bodyPr>
          <a:lstStyle/>
          <a:p>
            <a:r>
              <a:rPr lang="sv-SE" sz="3200" b="1" dirty="0"/>
              <a:t>Vårdförlopp för patient med svårläkt sår 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1005840" y="535709"/>
            <a:ext cx="10476915" cy="6247048"/>
            <a:chOff x="4132480" y="1933053"/>
            <a:chExt cx="4506011" cy="2811132"/>
          </a:xfrm>
        </p:grpSpPr>
        <p:sp>
          <p:nvSpPr>
            <p:cNvPr id="245" name="Rektangel 244">
              <a:extLst>
                <a:ext uri="{FF2B5EF4-FFF2-40B4-BE49-F238E27FC236}">
                  <a16:creationId xmlns:a16="http://schemas.microsoft.com/office/drawing/2014/main" id="{CE4022E7-A970-468B-A9E5-5C7AF4AEDEEB}"/>
                </a:ext>
              </a:extLst>
            </p:cNvPr>
            <p:cNvSpPr/>
            <p:nvPr/>
          </p:nvSpPr>
          <p:spPr>
            <a:xfrm>
              <a:off x="5329850" y="2982441"/>
              <a:ext cx="888213" cy="1403665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l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Kritisk benischemi - med sår</a:t>
              </a:r>
            </a:p>
          </p:txBody>
        </p:sp>
        <p:sp>
          <p:nvSpPr>
            <p:cNvPr id="250" name="Rektangel 249">
              <a:extLst>
                <a:ext uri="{FF2B5EF4-FFF2-40B4-BE49-F238E27FC236}">
                  <a16:creationId xmlns:a16="http://schemas.microsoft.com/office/drawing/2014/main" id="{9DC121EF-661F-427E-917B-5544BAA936D2}"/>
                </a:ext>
              </a:extLst>
            </p:cNvPr>
            <p:cNvSpPr/>
            <p:nvPr/>
          </p:nvSpPr>
          <p:spPr>
            <a:xfrm>
              <a:off x="6296723" y="2982441"/>
              <a:ext cx="935876" cy="1403665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l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Diabetes med fotsår</a:t>
              </a:r>
            </a:p>
          </p:txBody>
        </p:sp>
        <p:sp>
          <p:nvSpPr>
            <p:cNvPr id="247" name="Rektangel 246">
              <a:extLst>
                <a:ext uri="{FF2B5EF4-FFF2-40B4-BE49-F238E27FC236}">
                  <a16:creationId xmlns:a16="http://schemas.microsoft.com/office/drawing/2014/main" id="{36D33737-0F78-48D0-BB8D-4ADB2B52ECA4}"/>
                </a:ext>
              </a:extLst>
            </p:cNvPr>
            <p:cNvSpPr/>
            <p:nvPr/>
          </p:nvSpPr>
          <p:spPr>
            <a:xfrm>
              <a:off x="7309679" y="2982441"/>
              <a:ext cx="986340" cy="1403664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l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Venös sjukdom i benen - med sår</a:t>
              </a:r>
            </a:p>
          </p:txBody>
        </p:sp>
        <p:sp>
          <p:nvSpPr>
            <p:cNvPr id="141" name="textruta 140">
              <a:extLst>
                <a:ext uri="{FF2B5EF4-FFF2-40B4-BE49-F238E27FC236}">
                  <a16:creationId xmlns:a16="http://schemas.microsoft.com/office/drawing/2014/main" id="{68494244-86F3-40A4-82C3-E3175DB87DB4}"/>
                </a:ext>
              </a:extLst>
            </p:cNvPr>
            <p:cNvSpPr txBox="1"/>
            <p:nvPr/>
          </p:nvSpPr>
          <p:spPr>
            <a:xfrm>
              <a:off x="5418836" y="2618245"/>
              <a:ext cx="3219655" cy="221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Ja, parallell behandling i annat vårdförlopp</a:t>
              </a:r>
            </a:p>
          </p:txBody>
        </p:sp>
        <p:sp>
          <p:nvSpPr>
            <p:cNvPr id="117" name="textruta 116">
              <a:extLst>
                <a:ext uri="{FF2B5EF4-FFF2-40B4-BE49-F238E27FC236}">
                  <a16:creationId xmlns:a16="http://schemas.microsoft.com/office/drawing/2014/main" id="{7F0AD9D0-F49A-4969-A909-6ABD467C2EC4}"/>
                </a:ext>
              </a:extLst>
            </p:cNvPr>
            <p:cNvSpPr txBox="1"/>
            <p:nvPr/>
          </p:nvSpPr>
          <p:spPr>
            <a:xfrm>
              <a:off x="5329850" y="4536439"/>
              <a:ext cx="2472999" cy="207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Sårbehandling till sårläkning och sekundärprevention i samverkan med primärvård enligt vårdförlopp Svårläkta sår</a:t>
              </a:r>
            </a:p>
          </p:txBody>
        </p:sp>
        <p:sp>
          <p:nvSpPr>
            <p:cNvPr id="14" name="Flödesschema: Beslut 5">
              <a:extLst>
                <a:ext uri="{FF2B5EF4-FFF2-40B4-BE49-F238E27FC236}">
                  <a16:creationId xmlns:a16="http://schemas.microsoft.com/office/drawing/2014/main" id="{8EAE2625-3EB0-4ABF-B75D-56CD1C5ABD4C}"/>
                </a:ext>
              </a:extLst>
            </p:cNvPr>
            <p:cNvSpPr/>
            <p:nvPr/>
          </p:nvSpPr>
          <p:spPr>
            <a:xfrm>
              <a:off x="4211752" y="2583441"/>
              <a:ext cx="970300" cy="472560"/>
            </a:xfrm>
            <a:prstGeom prst="flowChartDecision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Arial Narrow"/>
                  <a:cs typeface="Arial Narrow"/>
                  <a:sym typeface="Arial Narrow"/>
                </a:rPr>
                <a:t>Behandling av grundorsak enligt annat vårdförlopp? 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5" name="Rak koppling 18">
              <a:extLst>
                <a:ext uri="{FF2B5EF4-FFF2-40B4-BE49-F238E27FC236}">
                  <a16:creationId xmlns:a16="http://schemas.microsoft.com/office/drawing/2014/main" id="{FB1F8859-44C8-4CD8-97FF-63643143C13B}"/>
                </a:ext>
              </a:extLst>
            </p:cNvPr>
            <p:cNvCxnSpPr>
              <a:cxnSpLocks/>
              <a:stCxn id="16" idx="2"/>
              <a:endCxn id="14" idx="0"/>
            </p:cNvCxnSpPr>
            <p:nvPr/>
          </p:nvCxnSpPr>
          <p:spPr>
            <a:xfrm>
              <a:off x="4692654" y="2432787"/>
              <a:ext cx="4248" cy="150654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ktangel 101">
              <a:extLst>
                <a:ext uri="{FF2B5EF4-FFF2-40B4-BE49-F238E27FC236}">
                  <a16:creationId xmlns:a16="http://schemas.microsoft.com/office/drawing/2014/main" id="{5F2CA23C-7B88-4AEA-9B68-201FE70763AB}"/>
                </a:ext>
              </a:extLst>
            </p:cNvPr>
            <p:cNvSpPr>
              <a:spLocks/>
            </p:cNvSpPr>
            <p:nvPr/>
          </p:nvSpPr>
          <p:spPr>
            <a:xfrm>
              <a:off x="4371005" y="2106770"/>
              <a:ext cx="643299" cy="326017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Basbedömning, basbehandling och initial behandlingsstrategi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C7E53184-41F5-4A1C-A91B-56DCA83755E3}"/>
                </a:ext>
              </a:extLst>
            </p:cNvPr>
            <p:cNvCxnSpPr>
              <a:cxnSpLocks/>
              <a:stCxn id="14" idx="3"/>
              <a:endCxn id="250" idx="0"/>
            </p:cNvCxnSpPr>
            <p:nvPr/>
          </p:nvCxnSpPr>
          <p:spPr>
            <a:xfrm>
              <a:off x="5182052" y="2819722"/>
              <a:ext cx="1582608" cy="162719"/>
            </a:xfrm>
            <a:prstGeom prst="bentConnector2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ktangel 253">
              <a:extLst>
                <a:ext uri="{FF2B5EF4-FFF2-40B4-BE49-F238E27FC236}">
                  <a16:creationId xmlns:a16="http://schemas.microsoft.com/office/drawing/2014/main" id="{4D477587-B760-42CC-AF5E-13D2F612BD16}"/>
                </a:ext>
              </a:extLst>
            </p:cNvPr>
            <p:cNvSpPr/>
            <p:nvPr/>
          </p:nvSpPr>
          <p:spPr>
            <a:xfrm>
              <a:off x="4132480" y="1933053"/>
              <a:ext cx="1108815" cy="269798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Svårläkta sår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ktangel 101">
              <a:extLst>
                <a:ext uri="{FF2B5EF4-FFF2-40B4-BE49-F238E27FC236}">
                  <a16:creationId xmlns:a16="http://schemas.microsoft.com/office/drawing/2014/main" id="{703CF7F4-0C56-4C98-B855-31DC861C0F50}"/>
                </a:ext>
              </a:extLst>
            </p:cNvPr>
            <p:cNvSpPr>
              <a:spLocks/>
            </p:cNvSpPr>
            <p:nvPr/>
          </p:nvSpPr>
          <p:spPr>
            <a:xfrm>
              <a:off x="4371005" y="3233034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Utredning och behandlingsstrategi</a:t>
              </a:r>
            </a:p>
          </p:txBody>
        </p:sp>
        <p:sp>
          <p:nvSpPr>
            <p:cNvPr id="20" name="Rektangel 101">
              <a:extLst>
                <a:ext uri="{FF2B5EF4-FFF2-40B4-BE49-F238E27FC236}">
                  <a16:creationId xmlns:a16="http://schemas.microsoft.com/office/drawing/2014/main" id="{B596B0A1-E042-48E0-95F7-CC9DE8BFD1F3}"/>
                </a:ext>
              </a:extLst>
            </p:cNvPr>
            <p:cNvSpPr>
              <a:spLocks/>
            </p:cNvSpPr>
            <p:nvPr/>
          </p:nvSpPr>
          <p:spPr>
            <a:xfrm>
              <a:off x="4371005" y="3552071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</a:t>
              </a:r>
            </a:p>
          </p:txBody>
        </p:sp>
        <p:sp>
          <p:nvSpPr>
            <p:cNvPr id="21" name="Rektangel 101">
              <a:extLst>
                <a:ext uri="{FF2B5EF4-FFF2-40B4-BE49-F238E27FC236}">
                  <a16:creationId xmlns:a16="http://schemas.microsoft.com/office/drawing/2014/main" id="{99EC28CC-F0FF-419B-8139-777B12E52C91}"/>
                </a:ext>
              </a:extLst>
            </p:cNvPr>
            <p:cNvSpPr>
              <a:spLocks/>
            </p:cNvSpPr>
            <p:nvPr/>
          </p:nvSpPr>
          <p:spPr>
            <a:xfrm>
              <a:off x="4371005" y="3856036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Uppföljning</a:t>
              </a:r>
            </a:p>
          </p:txBody>
        </p:sp>
        <p:sp>
          <p:nvSpPr>
            <p:cNvPr id="23" name="Rektangel 101">
              <a:extLst>
                <a:ext uri="{FF2B5EF4-FFF2-40B4-BE49-F238E27FC236}">
                  <a16:creationId xmlns:a16="http://schemas.microsoft.com/office/drawing/2014/main" id="{AE0D47BF-BD27-47B8-BE16-D55F7700FC96}"/>
                </a:ext>
              </a:extLst>
            </p:cNvPr>
            <p:cNvSpPr>
              <a:spLocks/>
            </p:cNvSpPr>
            <p:nvPr/>
          </p:nvSpPr>
          <p:spPr>
            <a:xfrm>
              <a:off x="4371005" y="4160001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Sekundärprevention</a:t>
              </a:r>
            </a:p>
          </p:txBody>
        </p:sp>
        <p:cxnSp>
          <p:nvCxnSpPr>
            <p:cNvPr id="25" name="Rak koppling 18">
              <a:extLst>
                <a:ext uri="{FF2B5EF4-FFF2-40B4-BE49-F238E27FC236}">
                  <a16:creationId xmlns:a16="http://schemas.microsoft.com/office/drawing/2014/main" id="{32114657-21F4-490A-A3E6-2D242F303398}"/>
                </a:ext>
              </a:extLst>
            </p:cNvPr>
            <p:cNvCxnSpPr>
              <a:cxnSpLocks/>
              <a:stCxn id="14" idx="2"/>
              <a:endCxn id="19" idx="0"/>
            </p:cNvCxnSpPr>
            <p:nvPr/>
          </p:nvCxnSpPr>
          <p:spPr>
            <a:xfrm flipH="1">
              <a:off x="4692654" y="3056001"/>
              <a:ext cx="4248" cy="177033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Rak koppling 18">
              <a:extLst>
                <a:ext uri="{FF2B5EF4-FFF2-40B4-BE49-F238E27FC236}">
                  <a16:creationId xmlns:a16="http://schemas.microsoft.com/office/drawing/2014/main" id="{9EF263E1-63DA-4EB9-8FBB-CF0D36F578E4}"/>
                </a:ext>
              </a:extLst>
            </p:cNvPr>
            <p:cNvCxnSpPr>
              <a:cxnSpLocks/>
              <a:stCxn id="19" idx="2"/>
              <a:endCxn id="20" idx="0"/>
            </p:cNvCxnSpPr>
            <p:nvPr/>
          </p:nvCxnSpPr>
          <p:spPr>
            <a:xfrm>
              <a:off x="4692654" y="3420258"/>
              <a:ext cx="0" cy="131814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Rak koppling 18">
              <a:extLst>
                <a:ext uri="{FF2B5EF4-FFF2-40B4-BE49-F238E27FC236}">
                  <a16:creationId xmlns:a16="http://schemas.microsoft.com/office/drawing/2014/main" id="{0EF2FA54-4BFD-480C-AB62-135DBF3283DA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>
            <a:xfrm>
              <a:off x="4692654" y="3739295"/>
              <a:ext cx="0" cy="116741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Rak koppling 18">
              <a:extLst>
                <a:ext uri="{FF2B5EF4-FFF2-40B4-BE49-F238E27FC236}">
                  <a16:creationId xmlns:a16="http://schemas.microsoft.com/office/drawing/2014/main" id="{5A0D4889-B4B8-4499-9AEF-D8C36DF06204}"/>
                </a:ext>
              </a:extLst>
            </p:cNvPr>
            <p:cNvCxnSpPr>
              <a:cxnSpLocks/>
              <a:stCxn id="21" idx="2"/>
              <a:endCxn id="23" idx="0"/>
            </p:cNvCxnSpPr>
            <p:nvPr/>
          </p:nvCxnSpPr>
          <p:spPr>
            <a:xfrm>
              <a:off x="4692654" y="4043260"/>
              <a:ext cx="0" cy="116741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ktangel 101">
              <a:extLst>
                <a:ext uri="{FF2B5EF4-FFF2-40B4-BE49-F238E27FC236}">
                  <a16:creationId xmlns:a16="http://schemas.microsoft.com/office/drawing/2014/main" id="{E51CE7D5-3616-49D2-99B5-73A20BB8CB52}"/>
                </a:ext>
              </a:extLst>
            </p:cNvPr>
            <p:cNvSpPr>
              <a:spLocks/>
            </p:cNvSpPr>
            <p:nvPr/>
          </p:nvSpPr>
          <p:spPr>
            <a:xfrm>
              <a:off x="5450957" y="3121594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Bedömning</a:t>
              </a:r>
            </a:p>
          </p:txBody>
        </p:sp>
        <p:sp>
          <p:nvSpPr>
            <p:cNvPr id="39" name="Rektangel 101">
              <a:extLst>
                <a:ext uri="{FF2B5EF4-FFF2-40B4-BE49-F238E27FC236}">
                  <a16:creationId xmlns:a16="http://schemas.microsoft.com/office/drawing/2014/main" id="{3F7235B6-A012-405D-B59D-A45EC3DCD5B2}"/>
                </a:ext>
              </a:extLst>
            </p:cNvPr>
            <p:cNvSpPr>
              <a:spLocks/>
            </p:cNvSpPr>
            <p:nvPr/>
          </p:nvSpPr>
          <p:spPr>
            <a:xfrm>
              <a:off x="5450956" y="3414301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Behandlingsstrategi grundorsak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ktangel 101">
              <a:extLst>
                <a:ext uri="{FF2B5EF4-FFF2-40B4-BE49-F238E27FC236}">
                  <a16:creationId xmlns:a16="http://schemas.microsoft.com/office/drawing/2014/main" id="{FA49724B-E330-4F38-9E0A-9EF48330EAD3}"/>
                </a:ext>
              </a:extLst>
            </p:cNvPr>
            <p:cNvSpPr>
              <a:spLocks/>
            </p:cNvSpPr>
            <p:nvPr/>
          </p:nvSpPr>
          <p:spPr>
            <a:xfrm>
              <a:off x="5450956" y="3707008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 grundorsak</a:t>
              </a:r>
            </a:p>
          </p:txBody>
        </p:sp>
        <p:sp>
          <p:nvSpPr>
            <p:cNvPr id="41" name="Rektangel 101">
              <a:extLst>
                <a:ext uri="{FF2B5EF4-FFF2-40B4-BE49-F238E27FC236}">
                  <a16:creationId xmlns:a16="http://schemas.microsoft.com/office/drawing/2014/main" id="{5EE03DC5-8BBC-454F-88DF-F1CC22F51E21}"/>
                </a:ext>
              </a:extLst>
            </p:cNvPr>
            <p:cNvSpPr>
              <a:spLocks/>
            </p:cNvSpPr>
            <p:nvPr/>
          </p:nvSpPr>
          <p:spPr>
            <a:xfrm>
              <a:off x="6425274" y="3115640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Prevention</a:t>
              </a:r>
            </a:p>
          </p:txBody>
        </p:sp>
        <p:sp>
          <p:nvSpPr>
            <p:cNvPr id="42" name="Rektangel 101">
              <a:extLst>
                <a:ext uri="{FF2B5EF4-FFF2-40B4-BE49-F238E27FC236}">
                  <a16:creationId xmlns:a16="http://schemas.microsoft.com/office/drawing/2014/main" id="{4506FE38-015A-4520-95A5-9A94D9D933A2}"/>
                </a:ext>
              </a:extLst>
            </p:cNvPr>
            <p:cNvSpPr>
              <a:spLocks/>
            </p:cNvSpPr>
            <p:nvPr/>
          </p:nvSpPr>
          <p:spPr>
            <a:xfrm>
              <a:off x="6425275" y="3429374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Behandlingsstrategi sår och grundorsak</a:t>
              </a:r>
            </a:p>
          </p:txBody>
        </p:sp>
        <p:sp>
          <p:nvSpPr>
            <p:cNvPr id="43" name="Rektangel 101">
              <a:extLst>
                <a:ext uri="{FF2B5EF4-FFF2-40B4-BE49-F238E27FC236}">
                  <a16:creationId xmlns:a16="http://schemas.microsoft.com/office/drawing/2014/main" id="{0FC6F26F-8144-4C02-9A55-809BD57063F0}"/>
                </a:ext>
              </a:extLst>
            </p:cNvPr>
            <p:cNvSpPr>
              <a:spLocks/>
            </p:cNvSpPr>
            <p:nvPr/>
          </p:nvSpPr>
          <p:spPr>
            <a:xfrm>
              <a:off x="6425274" y="3761714"/>
              <a:ext cx="643299" cy="281546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 och livslång sekundärprevention</a:t>
              </a:r>
            </a:p>
          </p:txBody>
        </p:sp>
        <p:sp>
          <p:nvSpPr>
            <p:cNvPr id="44" name="Rektangel 101">
              <a:extLst>
                <a:ext uri="{FF2B5EF4-FFF2-40B4-BE49-F238E27FC236}">
                  <a16:creationId xmlns:a16="http://schemas.microsoft.com/office/drawing/2014/main" id="{843EA246-63B6-48CD-8CB1-778CCA1478AD}"/>
                </a:ext>
              </a:extLst>
            </p:cNvPr>
            <p:cNvSpPr>
              <a:spLocks/>
            </p:cNvSpPr>
            <p:nvPr/>
          </p:nvSpPr>
          <p:spPr>
            <a:xfrm>
              <a:off x="7481797" y="3121594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Bedömning</a:t>
              </a:r>
            </a:p>
          </p:txBody>
        </p:sp>
        <p:sp>
          <p:nvSpPr>
            <p:cNvPr id="45" name="Rektangel 101">
              <a:extLst>
                <a:ext uri="{FF2B5EF4-FFF2-40B4-BE49-F238E27FC236}">
                  <a16:creationId xmlns:a16="http://schemas.microsoft.com/office/drawing/2014/main" id="{348B69AD-094D-4FF3-857E-31499173141D}"/>
                </a:ext>
              </a:extLst>
            </p:cNvPr>
            <p:cNvSpPr>
              <a:spLocks/>
            </p:cNvSpPr>
            <p:nvPr/>
          </p:nvSpPr>
          <p:spPr>
            <a:xfrm>
              <a:off x="7481797" y="3414301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Behandlingsstrategi grundorsak</a:t>
              </a:r>
            </a:p>
          </p:txBody>
        </p:sp>
        <p:sp>
          <p:nvSpPr>
            <p:cNvPr id="46" name="Rektangel 101">
              <a:extLst>
                <a:ext uri="{FF2B5EF4-FFF2-40B4-BE49-F238E27FC236}">
                  <a16:creationId xmlns:a16="http://schemas.microsoft.com/office/drawing/2014/main" id="{BCB1912A-F558-4C65-94D9-6264225B5D43}"/>
                </a:ext>
              </a:extLst>
            </p:cNvPr>
            <p:cNvSpPr>
              <a:spLocks/>
            </p:cNvSpPr>
            <p:nvPr/>
          </p:nvSpPr>
          <p:spPr>
            <a:xfrm>
              <a:off x="7481797" y="3707008"/>
              <a:ext cx="643299" cy="187224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Behandling grundorsak</a:t>
              </a:r>
            </a:p>
          </p:txBody>
        </p:sp>
        <p:sp>
          <p:nvSpPr>
            <p:cNvPr id="47" name="Rektangel 101">
              <a:extLst>
                <a:ext uri="{FF2B5EF4-FFF2-40B4-BE49-F238E27FC236}">
                  <a16:creationId xmlns:a16="http://schemas.microsoft.com/office/drawing/2014/main" id="{FD3C487E-ACBA-408F-AD86-CB9627778DB7}"/>
                </a:ext>
              </a:extLst>
            </p:cNvPr>
            <p:cNvSpPr>
              <a:spLocks/>
            </p:cNvSpPr>
            <p:nvPr/>
          </p:nvSpPr>
          <p:spPr>
            <a:xfrm>
              <a:off x="7484521" y="3999715"/>
              <a:ext cx="643299" cy="236090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Kärlkirurgisk uppföljning och sekundärprevention</a:t>
              </a:r>
            </a:p>
          </p:txBody>
        </p:sp>
        <p:cxnSp>
          <p:nvCxnSpPr>
            <p:cNvPr id="48" name="Rak koppling 18">
              <a:extLst>
                <a:ext uri="{FF2B5EF4-FFF2-40B4-BE49-F238E27FC236}">
                  <a16:creationId xmlns:a16="http://schemas.microsoft.com/office/drawing/2014/main" id="{3D175AC7-BEB9-42C1-B129-317A718B2BF6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>
            <a:xfrm flipH="1">
              <a:off x="5772606" y="3308819"/>
              <a:ext cx="1" cy="105483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Rak koppling 18">
              <a:extLst>
                <a:ext uri="{FF2B5EF4-FFF2-40B4-BE49-F238E27FC236}">
                  <a16:creationId xmlns:a16="http://schemas.microsoft.com/office/drawing/2014/main" id="{988C26FF-F1CF-491C-991C-8642D0DE34DD}"/>
                </a:ext>
              </a:extLst>
            </p:cNvPr>
            <p:cNvCxnSpPr>
              <a:cxnSpLocks/>
              <a:stCxn id="39" idx="2"/>
              <a:endCxn id="40" idx="0"/>
            </p:cNvCxnSpPr>
            <p:nvPr/>
          </p:nvCxnSpPr>
          <p:spPr>
            <a:xfrm>
              <a:off x="5772606" y="3601525"/>
              <a:ext cx="0" cy="105483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Rak koppling 18">
              <a:extLst>
                <a:ext uri="{FF2B5EF4-FFF2-40B4-BE49-F238E27FC236}">
                  <a16:creationId xmlns:a16="http://schemas.microsoft.com/office/drawing/2014/main" id="{DE1D95BA-F74F-4E38-A018-766A695E32CC}"/>
                </a:ext>
              </a:extLst>
            </p:cNvPr>
            <p:cNvCxnSpPr>
              <a:cxnSpLocks/>
              <a:stCxn id="41" idx="2"/>
              <a:endCxn id="42" idx="0"/>
            </p:cNvCxnSpPr>
            <p:nvPr/>
          </p:nvCxnSpPr>
          <p:spPr>
            <a:xfrm>
              <a:off x="6746924" y="3302864"/>
              <a:ext cx="1" cy="126511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Rak koppling 18">
              <a:extLst>
                <a:ext uri="{FF2B5EF4-FFF2-40B4-BE49-F238E27FC236}">
                  <a16:creationId xmlns:a16="http://schemas.microsoft.com/office/drawing/2014/main" id="{DD12E5D6-2439-4A19-9BF2-CCB9840B9A52}"/>
                </a:ext>
              </a:extLst>
            </p:cNvPr>
            <p:cNvCxnSpPr>
              <a:cxnSpLocks/>
              <a:stCxn id="42" idx="2"/>
              <a:endCxn id="43" idx="0"/>
            </p:cNvCxnSpPr>
            <p:nvPr/>
          </p:nvCxnSpPr>
          <p:spPr>
            <a:xfrm flipH="1">
              <a:off x="6746924" y="3616599"/>
              <a:ext cx="1" cy="145115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Rak koppling 18">
              <a:extLst>
                <a:ext uri="{FF2B5EF4-FFF2-40B4-BE49-F238E27FC236}">
                  <a16:creationId xmlns:a16="http://schemas.microsoft.com/office/drawing/2014/main" id="{9ED68DC5-52C5-47C4-9641-D1D61EEEFD2C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>
              <a:off x="7803447" y="3308819"/>
              <a:ext cx="0" cy="105483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Rak koppling 18">
              <a:extLst>
                <a:ext uri="{FF2B5EF4-FFF2-40B4-BE49-F238E27FC236}">
                  <a16:creationId xmlns:a16="http://schemas.microsoft.com/office/drawing/2014/main" id="{2F7EF738-1536-4456-8D36-BD616423CF94}"/>
                </a:ext>
              </a:extLst>
            </p:cNvPr>
            <p:cNvCxnSpPr>
              <a:cxnSpLocks/>
              <a:stCxn id="45" idx="2"/>
              <a:endCxn id="46" idx="0"/>
            </p:cNvCxnSpPr>
            <p:nvPr/>
          </p:nvCxnSpPr>
          <p:spPr>
            <a:xfrm flipH="1">
              <a:off x="7803446" y="3601525"/>
              <a:ext cx="1" cy="105483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Rak koppling 18">
              <a:extLst>
                <a:ext uri="{FF2B5EF4-FFF2-40B4-BE49-F238E27FC236}">
                  <a16:creationId xmlns:a16="http://schemas.microsoft.com/office/drawing/2014/main" id="{A0488DEF-6124-4A56-A8E3-0D031332B691}"/>
                </a:ext>
              </a:extLst>
            </p:cNvPr>
            <p:cNvCxnSpPr>
              <a:cxnSpLocks/>
              <a:stCxn id="46" idx="2"/>
              <a:endCxn id="47" idx="0"/>
            </p:cNvCxnSpPr>
            <p:nvPr/>
          </p:nvCxnSpPr>
          <p:spPr>
            <a:xfrm>
              <a:off x="7803447" y="3894232"/>
              <a:ext cx="2724" cy="105483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0D583705-882E-4DBF-A247-2C8E0A7530BE}"/>
                </a:ext>
              </a:extLst>
            </p:cNvPr>
            <p:cNvCxnSpPr>
              <a:cxnSpLocks/>
              <a:stCxn id="14" idx="3"/>
              <a:endCxn id="247" idx="0"/>
            </p:cNvCxnSpPr>
            <p:nvPr/>
          </p:nvCxnSpPr>
          <p:spPr>
            <a:xfrm>
              <a:off x="5182052" y="2819722"/>
              <a:ext cx="2620797" cy="162719"/>
            </a:xfrm>
            <a:prstGeom prst="bentConnector2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BD166BCA-E6BD-45FE-AC60-8BBE4AD089B4}"/>
                </a:ext>
              </a:extLst>
            </p:cNvPr>
            <p:cNvCxnSpPr>
              <a:cxnSpLocks/>
              <a:stCxn id="14" idx="3"/>
              <a:endCxn id="245" idx="0"/>
            </p:cNvCxnSpPr>
            <p:nvPr/>
          </p:nvCxnSpPr>
          <p:spPr>
            <a:xfrm>
              <a:off x="5182053" y="2819722"/>
              <a:ext cx="591904" cy="162719"/>
            </a:xfrm>
            <a:prstGeom prst="bentConnector2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ktangel 101">
              <a:extLst>
                <a:ext uri="{FF2B5EF4-FFF2-40B4-BE49-F238E27FC236}">
                  <a16:creationId xmlns:a16="http://schemas.microsoft.com/office/drawing/2014/main" id="{22035268-5889-454D-A416-DD7B4FEA1B4F}"/>
                </a:ext>
              </a:extLst>
            </p:cNvPr>
            <p:cNvSpPr>
              <a:spLocks/>
            </p:cNvSpPr>
            <p:nvPr/>
          </p:nvSpPr>
          <p:spPr>
            <a:xfrm>
              <a:off x="5451019" y="4002194"/>
              <a:ext cx="643299" cy="236090"/>
            </a:xfrm>
            <a:prstGeom prst="rect">
              <a:avLst/>
            </a:prstGeom>
            <a:ln w="12700">
              <a:solidFill>
                <a:srgbClr val="3B80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32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200" noProof="0" dirty="0" smtClean="0">
                  <a:solidFill>
                    <a:prstClr val="black"/>
                  </a:solidFill>
                  <a:latin typeface="Calibri" panose="020F0502020204030204"/>
                </a:rPr>
                <a:t>Kärlkirurgisk uppföljning och 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sekundärprevention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50" name="Rak koppling 18">
              <a:extLst>
                <a:ext uri="{FF2B5EF4-FFF2-40B4-BE49-F238E27FC236}">
                  <a16:creationId xmlns:a16="http://schemas.microsoft.com/office/drawing/2014/main" id="{1A0A50ED-83DE-4FB0-B1BD-A7AF6539ECCD}"/>
                </a:ext>
              </a:extLst>
            </p:cNvPr>
            <p:cNvCxnSpPr>
              <a:cxnSpLocks/>
              <a:stCxn id="40" idx="2"/>
              <a:endCxn id="49" idx="0"/>
            </p:cNvCxnSpPr>
            <p:nvPr/>
          </p:nvCxnSpPr>
          <p:spPr>
            <a:xfrm>
              <a:off x="5772606" y="3894232"/>
              <a:ext cx="63" cy="107962"/>
            </a:xfrm>
            <a:prstGeom prst="line">
              <a:avLst/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or: Elbow 76">
              <a:extLst>
                <a:ext uri="{FF2B5EF4-FFF2-40B4-BE49-F238E27FC236}">
                  <a16:creationId xmlns:a16="http://schemas.microsoft.com/office/drawing/2014/main" id="{FA5AD506-5C03-4DDB-A059-A0F7CEF19802}"/>
                </a:ext>
              </a:extLst>
            </p:cNvPr>
            <p:cNvCxnSpPr>
              <a:cxnSpLocks/>
              <a:stCxn id="245" idx="2"/>
              <a:endCxn id="20" idx="1"/>
            </p:cNvCxnSpPr>
            <p:nvPr/>
          </p:nvCxnSpPr>
          <p:spPr>
            <a:xfrm rot="5400000" flipH="1">
              <a:off x="4702270" y="3314419"/>
              <a:ext cx="740422" cy="1402952"/>
            </a:xfrm>
            <a:prstGeom prst="bentConnector4">
              <a:avLst>
                <a:gd name="adj1" fmla="val -21374"/>
                <a:gd name="adj2" fmla="val 111281"/>
              </a:avLst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nector: Elbow 76">
              <a:extLst>
                <a:ext uri="{FF2B5EF4-FFF2-40B4-BE49-F238E27FC236}">
                  <a16:creationId xmlns:a16="http://schemas.microsoft.com/office/drawing/2014/main" id="{42C2201F-8942-45C5-891F-C538470A9FF4}"/>
                </a:ext>
              </a:extLst>
            </p:cNvPr>
            <p:cNvCxnSpPr>
              <a:cxnSpLocks/>
              <a:stCxn id="250" idx="2"/>
              <a:endCxn id="20" idx="1"/>
            </p:cNvCxnSpPr>
            <p:nvPr/>
          </p:nvCxnSpPr>
          <p:spPr>
            <a:xfrm rot="5400000" flipH="1">
              <a:off x="5197622" y="2819068"/>
              <a:ext cx="740422" cy="2393656"/>
            </a:xfrm>
            <a:prstGeom prst="bentConnector4">
              <a:avLst>
                <a:gd name="adj1" fmla="val -21374"/>
                <a:gd name="adj2" fmla="val 106612"/>
              </a:avLst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nector: Elbow 76">
              <a:extLst>
                <a:ext uri="{FF2B5EF4-FFF2-40B4-BE49-F238E27FC236}">
                  <a16:creationId xmlns:a16="http://schemas.microsoft.com/office/drawing/2014/main" id="{2FE78B2E-B52E-453A-8C09-9658EADD2E99}"/>
                </a:ext>
              </a:extLst>
            </p:cNvPr>
            <p:cNvCxnSpPr>
              <a:cxnSpLocks/>
              <a:stCxn id="247" idx="2"/>
              <a:endCxn id="20" idx="1"/>
            </p:cNvCxnSpPr>
            <p:nvPr/>
          </p:nvCxnSpPr>
          <p:spPr>
            <a:xfrm rot="5400000" flipH="1">
              <a:off x="5716716" y="2299972"/>
              <a:ext cx="740422" cy="3431844"/>
            </a:xfrm>
            <a:prstGeom prst="bentConnector4">
              <a:avLst>
                <a:gd name="adj1" fmla="val -21375"/>
                <a:gd name="adj2" fmla="val 104612"/>
              </a:avLst>
            </a:prstGeom>
            <a:ln w="12700">
              <a:solidFill>
                <a:srgbClr val="3B8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ktangel 3"/>
          <p:cNvSpPr/>
          <p:nvPr/>
        </p:nvSpPr>
        <p:spPr>
          <a:xfrm>
            <a:off x="3677697" y="2622620"/>
            <a:ext cx="2270927" cy="3567165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8303212" y="2622620"/>
            <a:ext cx="2528912" cy="357721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97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5F38A3-3CB6-1DAD-8763-1B1D2B3A1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4843"/>
            <a:ext cx="9144000" cy="2387600"/>
          </a:xfrm>
        </p:spPr>
        <p:txBody>
          <a:bodyPr>
            <a:noAutofit/>
          </a:bodyPr>
          <a:lstStyle/>
          <a:p>
            <a:r>
              <a:rPr lang="en-US" sz="3600" b="1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Transplantation </a:t>
            </a:r>
            <a:r>
              <a:rPr lang="en-US" sz="3600" b="1" kern="100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</a:t>
            </a:r>
            <a:r>
              <a:rPr lang="en-US" sz="3600" b="1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patientens</a:t>
            </a:r>
            <a:r>
              <a:rPr lang="en-US" sz="3600" b="1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egna</a:t>
            </a:r>
            <a:r>
              <a:rPr lang="en-US" sz="3600" b="1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hudceller</a:t>
            </a:r>
            <a:r>
              <a:rPr lang="en-US" sz="3600" b="1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</a:t>
            </a:r>
            <a:r>
              <a:rPr lang="en-US" sz="3600" b="1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behandling</a:t>
            </a:r>
            <a:r>
              <a:rPr lang="en-US" sz="3600" b="1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för</a:t>
            </a:r>
            <a:r>
              <a:rPr lang="en-US" sz="3600" b="1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svårläkta</a:t>
            </a:r>
            <a:r>
              <a:rPr lang="en-US" sz="3600" b="1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sår</a:t>
            </a:r>
            <a:r>
              <a:rPr lang="sv-SE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sv-SE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v-SE" sz="36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464FAE0-3E7D-1C62-5D98-EA0008799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091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sv-SE" b="1" dirty="0" smtClean="0"/>
              <a:t>Moustafa Elmasry, Ahmed Elserafy, Matilda Karlsson, Ingrid Steinvall, </a:t>
            </a:r>
          </a:p>
          <a:p>
            <a:r>
              <a:rPr lang="sv-SE" b="1" dirty="0" smtClean="0"/>
              <a:t>Natalja Jacobsson</a:t>
            </a:r>
            <a:endParaRPr lang="sv-SE" b="1" dirty="0"/>
          </a:p>
          <a:p>
            <a:r>
              <a:rPr lang="sv-SE" b="1" dirty="0" smtClean="0"/>
              <a:t>BKV,  </a:t>
            </a:r>
            <a:r>
              <a:rPr lang="sv-SE" b="1" dirty="0" err="1"/>
              <a:t>LiU</a:t>
            </a:r>
            <a:endParaRPr lang="sv-SE" b="1" dirty="0"/>
          </a:p>
          <a:p>
            <a:r>
              <a:rPr lang="sv-SE" b="1" dirty="0" smtClean="0"/>
              <a:t>2024-02-14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9576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18A3E-41AD-5A66-7EA9-DF39186A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362" y="1224058"/>
            <a:ext cx="10515600" cy="1325563"/>
          </a:xfrm>
        </p:spPr>
        <p:txBody>
          <a:bodyPr/>
          <a:lstStyle/>
          <a:p>
            <a:r>
              <a:rPr lang="sv-SE" dirty="0" smtClean="0"/>
              <a:t>Patienter som inkluderas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2B45FE-95ED-F162-3A8D-BFE2FC47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992" y="3013340"/>
            <a:ext cx="10515600" cy="4351338"/>
          </a:xfrm>
        </p:spPr>
        <p:txBody>
          <a:bodyPr/>
          <a:lstStyle/>
          <a:p>
            <a:r>
              <a:rPr lang="sv-SE" dirty="0"/>
              <a:t>Patienter &gt;18 år</a:t>
            </a:r>
          </a:p>
          <a:p>
            <a:r>
              <a:rPr lang="sv-SE" dirty="0"/>
              <a:t>Sår som inte har läkt med </a:t>
            </a:r>
            <a:r>
              <a:rPr lang="sv-SE" dirty="0" err="1" smtClean="0"/>
              <a:t>standardbehanling</a:t>
            </a:r>
            <a:r>
              <a:rPr lang="sv-SE" dirty="0" smtClean="0"/>
              <a:t> </a:t>
            </a:r>
            <a:r>
              <a:rPr lang="sv-SE" dirty="0"/>
              <a:t>på </a:t>
            </a:r>
            <a:r>
              <a:rPr lang="sv-SE" dirty="0" smtClean="0"/>
              <a:t>10 </a:t>
            </a:r>
            <a:r>
              <a:rPr lang="sv-SE" dirty="0"/>
              <a:t>veckor.</a:t>
            </a:r>
          </a:p>
          <a:p>
            <a:r>
              <a:rPr lang="sv-SE" dirty="0"/>
              <a:t>Ej diabetesfotsår, ej maligna sår</a:t>
            </a:r>
          </a:p>
        </p:txBody>
      </p:sp>
    </p:spTree>
    <p:extLst>
      <p:ext uri="{BB962C8B-B14F-4D97-AF65-F5344CB8AC3E}">
        <p14:creationId xmlns:p14="http://schemas.microsoft.com/office/powerpoint/2010/main" val="30018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C9D354-6A29-F70C-7BF7-658CB351E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sv-SE" sz="3600" b="1" dirty="0" smtClean="0"/>
              <a:t>	     </a:t>
            </a:r>
            <a:r>
              <a:rPr lang="sv-SE" sz="4600" b="1" dirty="0" smtClean="0"/>
              <a:t>44 patienter (1:1</a:t>
            </a:r>
            <a:r>
              <a:rPr lang="sv-SE" sz="4600" b="1" dirty="0"/>
              <a:t>)</a:t>
            </a:r>
          </a:p>
          <a:p>
            <a:pPr marL="3200400" lvl="7" indent="0">
              <a:buNone/>
            </a:pPr>
            <a:endParaRPr lang="sv-SE" dirty="0"/>
          </a:p>
          <a:p>
            <a:pPr lvl="1"/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4C43B59D-0E67-4EE1-D2E7-7101FCDB2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18497"/>
              </p:ext>
            </p:extLst>
          </p:nvPr>
        </p:nvGraphicFramePr>
        <p:xfrm>
          <a:off x="0" y="4943789"/>
          <a:ext cx="12192000" cy="184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624510323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207886721"/>
                    </a:ext>
                  </a:extLst>
                </a:gridCol>
              </a:tblGrid>
              <a:tr h="1840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 smtClean="0">
                          <a:solidFill>
                            <a:srgbClr val="C00000"/>
                          </a:solidFill>
                        </a:rPr>
                        <a:t>Behandlingsgruppen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 smtClean="0">
                          <a:solidFill>
                            <a:srgbClr val="C00000"/>
                          </a:solidFill>
                        </a:rPr>
                        <a:t>med celler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 smtClean="0">
                          <a:solidFill>
                            <a:srgbClr val="C00000"/>
                          </a:solidFill>
                        </a:rPr>
                        <a:t>och fuktkammare</a:t>
                      </a:r>
                      <a:endParaRPr lang="sv-SE" sz="2800" dirty="0">
                        <a:solidFill>
                          <a:srgbClr val="C00000"/>
                        </a:solidFill>
                      </a:endParaRPr>
                    </a:p>
                    <a:p>
                      <a:endParaRPr lang="sv-SE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 smtClean="0">
                          <a:solidFill>
                            <a:srgbClr val="002060"/>
                          </a:solidFill>
                        </a:rPr>
                        <a:t>Kontrollgruppen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 smtClean="0">
                          <a:solidFill>
                            <a:srgbClr val="002060"/>
                          </a:solidFill>
                        </a:rPr>
                        <a:t>med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 smtClean="0">
                          <a:solidFill>
                            <a:srgbClr val="002060"/>
                          </a:solidFill>
                        </a:rPr>
                        <a:t>endast fuktkammare</a:t>
                      </a:r>
                      <a:endParaRPr lang="sv-SE" sz="2800" dirty="0">
                        <a:solidFill>
                          <a:srgbClr val="002060"/>
                        </a:solidFill>
                      </a:endParaRPr>
                    </a:p>
                    <a:p>
                      <a:endParaRPr lang="sv-SE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641389"/>
                  </a:ext>
                </a:extLst>
              </a:tr>
            </a:tbl>
          </a:graphicData>
        </a:graphic>
      </p:graphicFrame>
      <p:sp>
        <p:nvSpPr>
          <p:cNvPr id="6" name="Pil: vänster-uppåt 5">
            <a:extLst>
              <a:ext uri="{FF2B5EF4-FFF2-40B4-BE49-F238E27FC236}">
                <a16:creationId xmlns:a16="http://schemas.microsoft.com/office/drawing/2014/main" id="{C37FCB20-FC66-1619-E43C-4DD429C2AE26}"/>
              </a:ext>
            </a:extLst>
          </p:cNvPr>
          <p:cNvSpPr/>
          <p:nvPr/>
        </p:nvSpPr>
        <p:spPr>
          <a:xfrm rot="13489634">
            <a:off x="5118040" y="2216714"/>
            <a:ext cx="1747641" cy="1663542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A48521-FEBE-CF92-8E08-518DEFB6C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0" t="44039" r="68652" b="32563"/>
          <a:stretch/>
        </p:blipFill>
        <p:spPr>
          <a:xfrm>
            <a:off x="1577591" y="1842544"/>
            <a:ext cx="1980043" cy="233737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E389B0D-AE74-AFB9-96CA-0FD929A50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577" y="1890667"/>
            <a:ext cx="1998626" cy="23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7923F7-7C63-FB86-5A36-76E506E6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28" y="950341"/>
            <a:ext cx="10515600" cy="1325563"/>
          </a:xfrm>
        </p:spPr>
        <p:txBody>
          <a:bodyPr/>
          <a:lstStyle/>
          <a:p>
            <a:r>
              <a:rPr lang="sv-SE" b="1" dirty="0" smtClean="0"/>
              <a:t>Studieupplägg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C15DC0-32AE-8F4B-09F6-CBBD9217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992" y="2506662"/>
            <a:ext cx="10515600" cy="4351338"/>
          </a:xfrm>
        </p:spPr>
        <p:txBody>
          <a:bodyPr/>
          <a:lstStyle/>
          <a:p>
            <a:pPr lvl="1"/>
            <a:r>
              <a:rPr lang="sv-SE" dirty="0" smtClean="0"/>
              <a:t>Uppföljning under 8 veckor enligt protokollet</a:t>
            </a:r>
            <a:endParaRPr lang="sv-SE" dirty="0"/>
          </a:p>
          <a:p>
            <a:pPr lvl="1"/>
            <a:endParaRPr lang="sv-SE" dirty="0"/>
          </a:p>
          <a:p>
            <a:pPr lvl="1"/>
            <a:r>
              <a:rPr lang="sv-SE" dirty="0" smtClean="0"/>
              <a:t>Foto och såryta dokumenteras vid varje besök</a:t>
            </a:r>
            <a:endParaRPr lang="sv-SE" dirty="0"/>
          </a:p>
          <a:p>
            <a:pPr lvl="1"/>
            <a:endParaRPr lang="sv-SE" dirty="0"/>
          </a:p>
          <a:p>
            <a:pPr lvl="1"/>
            <a:r>
              <a:rPr lang="sv-SE" dirty="0" smtClean="0"/>
              <a:t>Uppföljning 3 veckor efter utläkning</a:t>
            </a:r>
            <a:endParaRPr lang="sv-SE" dirty="0"/>
          </a:p>
          <a:p>
            <a:pPr lvl="1"/>
            <a:endParaRPr lang="sv-SE" dirty="0"/>
          </a:p>
          <a:p>
            <a:pPr lvl="1"/>
            <a:r>
              <a:rPr lang="sv-SE" dirty="0" smtClean="0"/>
              <a:t>Utvärdering av ärret  6 och 12 månader efter läkning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52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serted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75" y="2285581"/>
            <a:ext cx="2579303" cy="171910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6720ED5-74F6-4F27-A09E-A1D0A157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59166"/>
            <a:ext cx="11112000" cy="949877"/>
          </a:xfrm>
        </p:spPr>
        <p:txBody>
          <a:bodyPr/>
          <a:lstStyle/>
          <a:p>
            <a:r>
              <a:rPr lang="sv-SE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Vi söker personer med </a:t>
            </a:r>
            <a:br>
              <a:rPr lang="sv-SE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sv-SE" sz="4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svårläkta sår som vill delta i klinisk studie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64B0884-58AD-4B6A-B212-9E56FCAE0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096" y="1603962"/>
            <a:ext cx="11640264" cy="1095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/>
              <a:t>Studiens syfte är att utvärdera en ny behandlingsmetod med patientens egna hudceller och fuktkammare för sårläkning.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Studien  genomförs på Brännskadecentrum, Universitetssjukhuset i Linköping.</a:t>
            </a:r>
          </a:p>
          <a:p>
            <a:pPr marL="0" indent="0">
              <a:buNone/>
            </a:pPr>
            <a:r>
              <a:rPr lang="sv-SE" i="1" dirty="0"/>
              <a:t>Samtliga besök är kostnadsfria och reseersättning utgår</a:t>
            </a:r>
            <a:r>
              <a:rPr lang="sv-SE" dirty="0"/>
              <a:t>. 							</a:t>
            </a:r>
          </a:p>
          <a:p>
            <a:pPr marL="0" indent="0">
              <a:buNone/>
            </a:pPr>
            <a:r>
              <a:rPr lang="sv-SE" sz="1800" b="1" dirty="0"/>
              <a:t>Vi söker dig som:</a:t>
            </a:r>
          </a:p>
          <a:p>
            <a:pPr marL="0">
              <a:spcBef>
                <a:spcPts val="600"/>
              </a:spcBef>
              <a:buFont typeface="Roboto" panose="02000000000000000000" pitchFamily="2" charset="0"/>
              <a:buChar char="•"/>
            </a:pPr>
            <a:r>
              <a:rPr lang="sv-SE" dirty="0"/>
              <a:t> 	är över 18 år</a:t>
            </a:r>
          </a:p>
          <a:p>
            <a:pPr marL="0">
              <a:spcBef>
                <a:spcPts val="600"/>
              </a:spcBef>
              <a:buFont typeface="Roboto" panose="02000000000000000000" pitchFamily="2" charset="0"/>
              <a:buChar char="•"/>
            </a:pPr>
            <a:r>
              <a:rPr lang="sv-SE" dirty="0"/>
              <a:t>	har ett sår som inte har läkt på minst 10 veckor</a:t>
            </a:r>
          </a:p>
          <a:p>
            <a:pPr marL="0">
              <a:spcBef>
                <a:spcPts val="600"/>
              </a:spcBef>
              <a:buFont typeface="Roboto" panose="02000000000000000000" pitchFamily="2" charset="0"/>
              <a:buChar char="•"/>
            </a:pPr>
            <a:r>
              <a:rPr lang="sv-SE" dirty="0"/>
              <a:t>	om såret sitter på underben ska du kunna tolerera kompressionslindor</a:t>
            </a:r>
          </a:p>
          <a:p>
            <a:pPr marL="0" indent="0">
              <a:buNone/>
            </a:pPr>
            <a:r>
              <a:rPr lang="sv-SE" i="1" dirty="0"/>
              <a:t>     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488096" y="4403274"/>
            <a:ext cx="9624733" cy="262791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Du kan ringa Brännskadecentrum dagtid mellan 8-16.00 på 010-1031954 eller skicka din intresseanmälan till </a:t>
            </a:r>
            <a:r>
              <a:rPr lang="sv-SE" u="sng" dirty="0">
                <a:solidFill>
                  <a:schemeClr val="bg2"/>
                </a:solidFill>
              </a:rPr>
              <a:t>SarstudieBrannskadecentrumHPKUSSC@regionostergotland.se</a:t>
            </a:r>
            <a:r>
              <a:rPr lang="sv-SE" dirty="0"/>
              <a:t>. Studiepersonal på Hand- och Plastikkirurgiska kliniken i Linköping kommer därefter att kontakta dig.</a:t>
            </a:r>
          </a:p>
          <a:p>
            <a:pPr marL="0" indent="0">
              <a:buNone/>
            </a:pPr>
            <a:r>
              <a:rPr lang="sv-SE" u="sng" dirty="0"/>
              <a:t>Vill du ha mer information hur studien går till? Skanna QR kod till höger:</a:t>
            </a:r>
            <a:endParaRPr lang="sv-SE" i="1" u="sng" dirty="0"/>
          </a:p>
          <a:p>
            <a:pPr marL="0" indent="0">
              <a:buNone/>
            </a:pPr>
            <a:r>
              <a:rPr lang="sv-SE" sz="1400" i="1" dirty="0"/>
              <a:t>Studien är godkänd av Etikprövningsmyndigheten. Din medverkan är frivillig och du kan när som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i="1" dirty="0"/>
              <a:t>helst avbryta ditt deltagande. Den information du lämnar kommer att behandlas i enlighet med Dataskyddsförordningen (GDPR).</a:t>
            </a:r>
          </a:p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B79CD9-0752-6B32-5B67-94E9D85B0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435" y="2041033"/>
            <a:ext cx="3237343" cy="232527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9649170-2824-2581-ED2C-F327F3038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5487" y="4686303"/>
            <a:ext cx="1030291" cy="128233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F9CDE01-17DD-EDFA-5509-918388370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2829" y="4679523"/>
            <a:ext cx="1241489" cy="12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56</a:t>
            </a:fld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19544" y="3834246"/>
            <a:ext cx="12011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dirty="0" smtClean="0"/>
              <a:t>Tack!</a:t>
            </a:r>
          </a:p>
          <a:p>
            <a:r>
              <a:rPr lang="sv-SE" sz="3600" dirty="0" smtClean="0"/>
              <a:t>Natalja.jacobsson@regionostergotland.se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063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8000" b="1" dirty="0" smtClean="0"/>
              <a:t>Venösa sår</a:t>
            </a:r>
            <a:endParaRPr lang="sv-SE" sz="8000" b="1" dirty="0"/>
          </a:p>
        </p:txBody>
      </p:sp>
      <p:sp>
        <p:nvSpPr>
          <p:cNvPr id="4" name="Rektangel 3"/>
          <p:cNvSpPr/>
          <p:nvPr/>
        </p:nvSpPr>
        <p:spPr>
          <a:xfrm>
            <a:off x="362439" y="1690688"/>
            <a:ext cx="60960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352425" defTabSz="457200">
              <a:spcBef>
                <a:spcPct val="20000"/>
              </a:spcBef>
              <a:buFont typeface="Arial"/>
              <a:buChar char="•"/>
            </a:pPr>
            <a:r>
              <a:rPr lang="sv-SE" sz="2800" dirty="0" smtClean="0"/>
              <a:t>Minst </a:t>
            </a:r>
            <a:r>
              <a:rPr lang="sv-SE" sz="2800" dirty="0"/>
              <a:t>70% av </a:t>
            </a:r>
            <a:r>
              <a:rPr lang="sv-SE" sz="2800" dirty="0" smtClean="0"/>
              <a:t>alla svårläkta </a:t>
            </a:r>
            <a:r>
              <a:rPr lang="sv-SE" sz="2800" dirty="0"/>
              <a:t>sår</a:t>
            </a:r>
          </a:p>
          <a:p>
            <a:pPr marL="442913" lvl="0" indent="-352425" defTabSz="457200">
              <a:spcBef>
                <a:spcPct val="20000"/>
              </a:spcBef>
              <a:buFont typeface="Arial"/>
              <a:buChar char="•"/>
            </a:pPr>
            <a:r>
              <a:rPr lang="sv-SE" sz="2800" dirty="0" smtClean="0">
                <a:solidFill>
                  <a:prstClr val="black"/>
                </a:solidFill>
                <a:cs typeface="Tahoma"/>
              </a:rPr>
              <a:t>Typisk </a:t>
            </a:r>
            <a:r>
              <a:rPr lang="sv-SE" sz="2800" dirty="0">
                <a:solidFill>
                  <a:prstClr val="black"/>
                </a:solidFill>
                <a:cs typeface="Tahoma"/>
              </a:rPr>
              <a:t>lokalisation</a:t>
            </a:r>
          </a:p>
          <a:p>
            <a:pPr marL="442913" lvl="0" indent="-352425" defTabSz="457200">
              <a:spcBef>
                <a:spcPct val="20000"/>
              </a:spcBef>
              <a:buFont typeface="Arial"/>
              <a:buChar char="•"/>
            </a:pPr>
            <a:r>
              <a:rPr lang="sv-SE" sz="2800" dirty="0">
                <a:solidFill>
                  <a:prstClr val="black"/>
                </a:solidFill>
                <a:cs typeface="Tahoma"/>
              </a:rPr>
              <a:t>Åderbråck</a:t>
            </a:r>
          </a:p>
          <a:p>
            <a:pPr marL="442913" lvl="0" indent="-352425" defTabSz="457200">
              <a:spcBef>
                <a:spcPct val="20000"/>
              </a:spcBef>
              <a:buFont typeface="Arial"/>
              <a:buChar char="•"/>
            </a:pPr>
            <a:r>
              <a:rPr lang="sv-SE" sz="2800" dirty="0" err="1">
                <a:solidFill>
                  <a:prstClr val="black"/>
                </a:solidFill>
                <a:cs typeface="Tahoma"/>
              </a:rPr>
              <a:t>Pittingödem</a:t>
            </a:r>
            <a:endParaRPr lang="sv-SE" sz="2800" dirty="0">
              <a:solidFill>
                <a:prstClr val="black"/>
              </a:solidFill>
              <a:cs typeface="Tahoma"/>
            </a:endParaRPr>
          </a:p>
          <a:p>
            <a:pPr marL="442913" lvl="0" indent="-352425" defTabSz="457200">
              <a:spcBef>
                <a:spcPct val="20000"/>
              </a:spcBef>
              <a:buFont typeface="Arial"/>
              <a:buChar char="•"/>
            </a:pPr>
            <a:r>
              <a:rPr lang="sv-SE" sz="2800" dirty="0" err="1">
                <a:solidFill>
                  <a:prstClr val="black"/>
                </a:solidFill>
                <a:cs typeface="Tahoma"/>
              </a:rPr>
              <a:t>Lipodermatoskleros</a:t>
            </a:r>
            <a:endParaRPr lang="sv-SE" sz="2800" dirty="0">
              <a:solidFill>
                <a:prstClr val="black"/>
              </a:solidFill>
              <a:cs typeface="Tahoma"/>
            </a:endParaRPr>
          </a:p>
          <a:p>
            <a:pPr marL="442913" lvl="0" indent="-352425" defTabSz="457200">
              <a:spcBef>
                <a:spcPct val="20000"/>
              </a:spcBef>
              <a:buFont typeface="Arial"/>
              <a:buChar char="•"/>
            </a:pPr>
            <a:r>
              <a:rPr lang="sv-SE" sz="2800" dirty="0" err="1">
                <a:solidFill>
                  <a:prstClr val="black"/>
                </a:solidFill>
                <a:cs typeface="Tahoma"/>
              </a:rPr>
              <a:t>Atrophie</a:t>
            </a:r>
            <a:r>
              <a:rPr lang="sv-SE" sz="2800" dirty="0">
                <a:solidFill>
                  <a:prstClr val="black"/>
                </a:solidFill>
                <a:cs typeface="Tahoma"/>
              </a:rPr>
              <a:t> blanche</a:t>
            </a:r>
          </a:p>
          <a:p>
            <a:pPr marL="442913" lvl="0" indent="-352425" defTabSz="457200">
              <a:spcBef>
                <a:spcPct val="20000"/>
              </a:spcBef>
              <a:buFont typeface="Arial"/>
              <a:buChar char="•"/>
            </a:pPr>
            <a:r>
              <a:rPr lang="sv-SE" sz="2800" dirty="0">
                <a:solidFill>
                  <a:prstClr val="black"/>
                </a:solidFill>
                <a:cs typeface="Tahoma"/>
              </a:rPr>
              <a:t>Staseksem</a:t>
            </a:r>
          </a:p>
        </p:txBody>
      </p:sp>
    </p:spTree>
    <p:extLst>
      <p:ext uri="{BB962C8B-B14F-4D97-AF65-F5344CB8AC3E}">
        <p14:creationId xmlns:p14="http://schemas.microsoft.com/office/powerpoint/2010/main" val="36373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3264450" y="2934118"/>
            <a:ext cx="5628342" cy="3491349"/>
            <a:chOff x="3660121" y="1765010"/>
            <a:chExt cx="4480948" cy="3244827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9672" y="1765010"/>
              <a:ext cx="4351397" cy="1539373"/>
            </a:xfrm>
            <a:prstGeom prst="rect">
              <a:avLst/>
            </a:prstGeom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0121" y="3516188"/>
              <a:ext cx="4480948" cy="1493649"/>
            </a:xfrm>
            <a:prstGeom prst="rect">
              <a:avLst/>
            </a:prstGeom>
          </p:spPr>
        </p:pic>
      </p:grp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065" y="263626"/>
            <a:ext cx="3139712" cy="138696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78" y="214091"/>
            <a:ext cx="4877223" cy="1486029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5035707" y="1877112"/>
            <a:ext cx="20858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0" dirty="0" smtClean="0">
                <a:solidFill>
                  <a:schemeClr val="accent6">
                    <a:lumMod val="50000"/>
                  </a:schemeClr>
                </a:solidFill>
              </a:rPr>
              <a:t>983 sår</a:t>
            </a:r>
            <a:endParaRPr lang="sv-SE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427174" y="2738886"/>
            <a:ext cx="5465618" cy="380259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6923314" y="2934118"/>
            <a:ext cx="1969478" cy="17283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6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6024" y="312371"/>
            <a:ext cx="10515600" cy="1325563"/>
          </a:xfrm>
        </p:spPr>
        <p:txBody>
          <a:bodyPr/>
          <a:lstStyle/>
          <a:p>
            <a:r>
              <a:rPr lang="sv-SE" sz="6000" b="1" dirty="0">
                <a:solidFill>
                  <a:prstClr val="black"/>
                </a:solidFill>
              </a:rPr>
              <a:t>Recidivrisk vid venösa sår</a:t>
            </a:r>
            <a:endParaRPr lang="sv-SE" dirty="0"/>
          </a:p>
        </p:txBody>
      </p:sp>
      <p:grpSp>
        <p:nvGrpSpPr>
          <p:cNvPr id="7" name="Grupp 6"/>
          <p:cNvGrpSpPr/>
          <p:nvPr/>
        </p:nvGrpSpPr>
        <p:grpSpPr>
          <a:xfrm>
            <a:off x="5846885" y="1587745"/>
            <a:ext cx="4923947" cy="4045643"/>
            <a:chOff x="4167554" y="1768237"/>
            <a:chExt cx="4923947" cy="4045643"/>
          </a:xfrm>
        </p:grpSpPr>
        <p:grpSp>
          <p:nvGrpSpPr>
            <p:cNvPr id="4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67554" y="1768237"/>
              <a:ext cx="832595" cy="1914974"/>
              <a:chOff x="3904371" y="4751986"/>
              <a:chExt cx="375651" cy="864000"/>
            </a:xfrm>
            <a:solidFill>
              <a:srgbClr val="92D050"/>
            </a:solidFill>
          </p:grpSpPr>
          <p:sp>
            <p:nvSpPr>
              <p:cNvPr id="5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8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90392" y="1768237"/>
              <a:ext cx="832595" cy="1914974"/>
              <a:chOff x="3904371" y="4751986"/>
              <a:chExt cx="375651" cy="864000"/>
            </a:xfrm>
            <a:solidFill>
              <a:srgbClr val="92D050"/>
            </a:solidFill>
          </p:grpSpPr>
          <p:sp>
            <p:nvSpPr>
              <p:cNvPr id="29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1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13230" y="1768237"/>
              <a:ext cx="832595" cy="1914974"/>
              <a:chOff x="3904371" y="4751986"/>
              <a:chExt cx="375651" cy="864000"/>
            </a:xfrm>
            <a:solidFill>
              <a:srgbClr val="92D050"/>
            </a:solidFill>
          </p:grpSpPr>
          <p:sp>
            <p:nvSpPr>
              <p:cNvPr id="32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4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36068" y="1768237"/>
              <a:ext cx="832595" cy="1914974"/>
              <a:chOff x="3904371" y="4751986"/>
              <a:chExt cx="375651" cy="864000"/>
            </a:xfrm>
            <a:solidFill>
              <a:srgbClr val="92D050"/>
            </a:solidFill>
          </p:grpSpPr>
          <p:sp>
            <p:nvSpPr>
              <p:cNvPr id="35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7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58906" y="1768237"/>
              <a:ext cx="832595" cy="1914974"/>
              <a:chOff x="3904371" y="4751986"/>
              <a:chExt cx="375651" cy="864000"/>
            </a:xfrm>
            <a:solidFill>
              <a:srgbClr val="FF0000"/>
            </a:solidFill>
          </p:grpSpPr>
          <p:sp>
            <p:nvSpPr>
              <p:cNvPr id="38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2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67554" y="3898906"/>
              <a:ext cx="832595" cy="1914974"/>
              <a:chOff x="3904371" y="4751986"/>
              <a:chExt cx="375651" cy="864000"/>
            </a:xfrm>
            <a:solidFill>
              <a:srgbClr val="92D050"/>
            </a:solidFill>
          </p:grpSpPr>
          <p:sp>
            <p:nvSpPr>
              <p:cNvPr id="55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3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90392" y="3898906"/>
              <a:ext cx="832595" cy="1914974"/>
              <a:chOff x="3904371" y="4751986"/>
              <a:chExt cx="375651" cy="864000"/>
            </a:xfrm>
            <a:solidFill>
              <a:srgbClr val="92D050"/>
            </a:solidFill>
          </p:grpSpPr>
          <p:sp>
            <p:nvSpPr>
              <p:cNvPr id="53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4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13230" y="3898906"/>
              <a:ext cx="832595" cy="1914974"/>
              <a:chOff x="3904371" y="4751986"/>
              <a:chExt cx="375651" cy="864000"/>
            </a:xfrm>
            <a:solidFill>
              <a:srgbClr val="92D050"/>
            </a:solidFill>
          </p:grpSpPr>
          <p:sp>
            <p:nvSpPr>
              <p:cNvPr id="51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5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36068" y="3898906"/>
              <a:ext cx="832595" cy="1914974"/>
              <a:chOff x="3904371" y="4751986"/>
              <a:chExt cx="375651" cy="864000"/>
            </a:xfrm>
            <a:solidFill>
              <a:srgbClr val="92D050"/>
            </a:solidFill>
          </p:grpSpPr>
          <p:sp>
            <p:nvSpPr>
              <p:cNvPr id="49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6" name="xxIcon">
              <a:extLst>
                <a:ext uri="{FF2B5EF4-FFF2-40B4-BE49-F238E27FC236}">
                  <a16:creationId xmlns:a16="http://schemas.microsoft.com/office/drawing/2014/main" id="{577068F9-6EE1-4F98-828F-A5F7AAA78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58906" y="3898906"/>
              <a:ext cx="832595" cy="1914974"/>
              <a:chOff x="3904371" y="4751986"/>
              <a:chExt cx="375651" cy="864000"/>
            </a:xfrm>
            <a:solidFill>
              <a:srgbClr val="FF0000"/>
            </a:solidFill>
          </p:grpSpPr>
          <p:sp>
            <p:nvSpPr>
              <p:cNvPr id="47" name="Frihandsfigur: Form 91">
                <a:extLst>
                  <a:ext uri="{FF2B5EF4-FFF2-40B4-BE49-F238E27FC236}">
                    <a16:creationId xmlns:a16="http://schemas.microsoft.com/office/drawing/2014/main" id="{5B102CF7-3CAC-4E7D-92FB-462D2EF89463}"/>
                  </a:ext>
                </a:extLst>
              </p:cNvPr>
              <p:cNvSpPr/>
              <p:nvPr/>
            </p:nvSpPr>
            <p:spPr>
              <a:xfrm>
                <a:off x="3904371" y="5071241"/>
                <a:ext cx="375651" cy="544745"/>
              </a:xfrm>
              <a:custGeom>
                <a:avLst/>
                <a:gdLst>
                  <a:gd name="connsiteX0" fmla="*/ 250031 w 357187"/>
                  <a:gd name="connsiteY0" fmla="*/ 517970 h 517969"/>
                  <a:gd name="connsiteX1" fmla="*/ 267843 w 357187"/>
                  <a:gd name="connsiteY1" fmla="*/ 303657 h 517969"/>
                  <a:gd name="connsiteX2" fmla="*/ 357188 w 357187"/>
                  <a:gd name="connsiteY2" fmla="*/ 303657 h 517969"/>
                  <a:gd name="connsiteX3" fmla="*/ 357188 w 357187"/>
                  <a:gd name="connsiteY3" fmla="*/ 178594 h 517969"/>
                  <a:gd name="connsiteX4" fmla="*/ 178594 w 357187"/>
                  <a:gd name="connsiteY4" fmla="*/ 0 h 517969"/>
                  <a:gd name="connsiteX5" fmla="*/ 0 w 357187"/>
                  <a:gd name="connsiteY5" fmla="*/ 178594 h 517969"/>
                  <a:gd name="connsiteX6" fmla="*/ 0 w 357187"/>
                  <a:gd name="connsiteY6" fmla="*/ 303657 h 517969"/>
                  <a:gd name="connsiteX7" fmla="*/ 89345 w 357187"/>
                  <a:gd name="connsiteY7" fmla="*/ 303657 h 517969"/>
                  <a:gd name="connsiteX8" fmla="*/ 107156 w 357187"/>
                  <a:gd name="connsiteY8" fmla="*/ 517970 h 5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187" h="517969">
                    <a:moveTo>
                      <a:pt x="250031" y="517970"/>
                    </a:moveTo>
                    <a:lnTo>
                      <a:pt x="267843" y="303657"/>
                    </a:lnTo>
                    <a:lnTo>
                      <a:pt x="357188" y="303657"/>
                    </a:lnTo>
                    <a:lnTo>
                      <a:pt x="357188" y="178594"/>
                    </a:lnTo>
                    <a:cubicBezTo>
                      <a:pt x="357188" y="79960"/>
                      <a:pt x="277228" y="0"/>
                      <a:pt x="178594" y="0"/>
                    </a:cubicBezTo>
                    <a:cubicBezTo>
                      <a:pt x="79959" y="0"/>
                      <a:pt x="0" y="79960"/>
                      <a:pt x="0" y="178594"/>
                    </a:cubicBezTo>
                    <a:lnTo>
                      <a:pt x="0" y="303657"/>
                    </a:lnTo>
                    <a:lnTo>
                      <a:pt x="89345" y="303657"/>
                    </a:lnTo>
                    <a:lnTo>
                      <a:pt x="107156" y="517970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ihandsfigur: Form 139">
                <a:extLst>
                  <a:ext uri="{FF2B5EF4-FFF2-40B4-BE49-F238E27FC236}">
                    <a16:creationId xmlns:a16="http://schemas.microsoft.com/office/drawing/2014/main" id="{F560B1F7-F173-4A2C-8109-09600CBE47A1}"/>
                  </a:ext>
                </a:extLst>
              </p:cNvPr>
              <p:cNvSpPr/>
              <p:nvPr/>
            </p:nvSpPr>
            <p:spPr>
              <a:xfrm>
                <a:off x="3960668" y="4751986"/>
                <a:ext cx="263056" cy="263056"/>
              </a:xfrm>
              <a:custGeom>
                <a:avLst/>
                <a:gdLst>
                  <a:gd name="connsiteX0" fmla="*/ 0 w 250126"/>
                  <a:gd name="connsiteY0" fmla="*/ 124968 h 250126"/>
                  <a:gd name="connsiteX1" fmla="*/ 124968 w 250126"/>
                  <a:gd name="connsiteY1" fmla="*/ 250127 h 250126"/>
                  <a:gd name="connsiteX2" fmla="*/ 250127 w 250126"/>
                  <a:gd name="connsiteY2" fmla="*/ 125159 h 250126"/>
                  <a:gd name="connsiteX3" fmla="*/ 125159 w 250126"/>
                  <a:gd name="connsiteY3" fmla="*/ 0 h 250126"/>
                  <a:gd name="connsiteX4" fmla="*/ 125063 w 250126"/>
                  <a:gd name="connsiteY4" fmla="*/ 0 h 250126"/>
                  <a:gd name="connsiteX5" fmla="*/ 0 w 250126"/>
                  <a:gd name="connsiteY5" fmla="*/ 124968 h 25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26" h="250126">
                    <a:moveTo>
                      <a:pt x="0" y="124968"/>
                    </a:moveTo>
                    <a:cubicBezTo>
                      <a:pt x="-53" y="194039"/>
                      <a:pt x="55897" y="250074"/>
                      <a:pt x="124968" y="250127"/>
                    </a:cubicBezTo>
                    <a:cubicBezTo>
                      <a:pt x="194039" y="250179"/>
                      <a:pt x="250074" y="194229"/>
                      <a:pt x="250127" y="125159"/>
                    </a:cubicBezTo>
                    <a:cubicBezTo>
                      <a:pt x="250179" y="56088"/>
                      <a:pt x="194229" y="53"/>
                      <a:pt x="125159" y="0"/>
                    </a:cubicBezTo>
                    <a:cubicBezTo>
                      <a:pt x="125127" y="0"/>
                      <a:pt x="125095" y="0"/>
                      <a:pt x="125063" y="0"/>
                    </a:cubicBezTo>
                    <a:cubicBezTo>
                      <a:pt x="56030" y="0"/>
                      <a:pt x="53" y="55935"/>
                      <a:pt x="0" y="124968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3" name="textruta 2"/>
          <p:cNvSpPr txBox="1"/>
          <p:nvPr/>
        </p:nvSpPr>
        <p:spPr>
          <a:xfrm>
            <a:off x="1026024" y="1865067"/>
            <a:ext cx="355898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 smtClean="0"/>
              <a:t>3 månader</a:t>
            </a:r>
          </a:p>
          <a:p>
            <a:pPr algn="ctr"/>
            <a:r>
              <a:rPr lang="sv-SE" sz="5400" dirty="0" smtClean="0"/>
              <a:t>22%</a:t>
            </a:r>
            <a:endParaRPr lang="sv-SE" sz="5400" dirty="0"/>
          </a:p>
        </p:txBody>
      </p:sp>
      <p:sp>
        <p:nvSpPr>
          <p:cNvPr id="8" name="Rektangel 7"/>
          <p:cNvSpPr/>
          <p:nvPr/>
        </p:nvSpPr>
        <p:spPr>
          <a:xfrm>
            <a:off x="215631" y="5934670"/>
            <a:ext cx="11512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solidFill>
                  <a:srgbClr val="1B1B1B"/>
                </a:solidFill>
                <a:latin typeface="Roboto Mono Web"/>
              </a:rPr>
              <a:t>He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B, Shi J, Li L, Ma Y, Zhao H,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Qin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P, Ma P. Prevention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strategies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for the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recurrence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of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venous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leg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ulcers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: A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scoping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review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.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Int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Wound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J. 2024 Mar;21(3):e14759.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doi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: 10.1111/iwj.14759. PMID: 38415952; PMCID: PMC10900918.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6024" y="312371"/>
            <a:ext cx="10515600" cy="1325563"/>
          </a:xfrm>
        </p:spPr>
        <p:txBody>
          <a:bodyPr/>
          <a:lstStyle/>
          <a:p>
            <a:r>
              <a:rPr lang="sv-SE" sz="6000" b="1" dirty="0">
                <a:solidFill>
                  <a:prstClr val="black"/>
                </a:solidFill>
              </a:rPr>
              <a:t>Recidivrisk vid venösa sår</a:t>
            </a:r>
            <a:endParaRPr lang="sv-SE" dirty="0"/>
          </a:p>
        </p:txBody>
      </p:sp>
      <p:grpSp>
        <p:nvGrpSpPr>
          <p:cNvPr id="4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5846885" y="1587745"/>
            <a:ext cx="832595" cy="1914974"/>
            <a:chOff x="3904371" y="4751986"/>
            <a:chExt cx="375651" cy="864000"/>
          </a:xfrm>
          <a:solidFill>
            <a:srgbClr val="FF0000"/>
          </a:solidFill>
        </p:grpSpPr>
        <p:sp>
          <p:nvSpPr>
            <p:cNvPr id="5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8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6869723" y="1587745"/>
            <a:ext cx="832595" cy="1914974"/>
            <a:chOff x="3904371" y="4751986"/>
            <a:chExt cx="375651" cy="864000"/>
          </a:xfrm>
          <a:solidFill>
            <a:srgbClr val="FF0000"/>
          </a:solidFill>
        </p:grpSpPr>
        <p:sp>
          <p:nvSpPr>
            <p:cNvPr id="29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1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7892561" y="1587745"/>
            <a:ext cx="832595" cy="1914974"/>
            <a:chOff x="3904371" y="4751986"/>
            <a:chExt cx="375651" cy="864000"/>
          </a:xfrm>
          <a:solidFill>
            <a:srgbClr val="FF0000"/>
          </a:solidFill>
        </p:grpSpPr>
        <p:sp>
          <p:nvSpPr>
            <p:cNvPr id="32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4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8915399" y="1587745"/>
            <a:ext cx="832595" cy="1914974"/>
            <a:chOff x="3904371" y="4751986"/>
            <a:chExt cx="375651" cy="864000"/>
          </a:xfrm>
          <a:solidFill>
            <a:srgbClr val="FF0000"/>
          </a:solidFill>
        </p:grpSpPr>
        <p:sp>
          <p:nvSpPr>
            <p:cNvPr id="35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7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9938237" y="1587745"/>
            <a:ext cx="832595" cy="1914974"/>
            <a:chOff x="3904371" y="4751986"/>
            <a:chExt cx="375651" cy="864000"/>
          </a:xfrm>
          <a:solidFill>
            <a:srgbClr val="FF0000"/>
          </a:solidFill>
        </p:grpSpPr>
        <p:sp>
          <p:nvSpPr>
            <p:cNvPr id="38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2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5846885" y="3718414"/>
            <a:ext cx="832595" cy="1914974"/>
            <a:chOff x="3904371" y="4751986"/>
            <a:chExt cx="375651" cy="864000"/>
          </a:xfrm>
          <a:solidFill>
            <a:srgbClr val="FF0000"/>
          </a:solidFill>
        </p:grpSpPr>
        <p:sp>
          <p:nvSpPr>
            <p:cNvPr id="55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3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6869723" y="3718414"/>
            <a:ext cx="832595" cy="1914974"/>
            <a:chOff x="3904371" y="4751986"/>
            <a:chExt cx="375651" cy="864000"/>
          </a:xfrm>
          <a:solidFill>
            <a:srgbClr val="92D050"/>
          </a:solidFill>
        </p:grpSpPr>
        <p:sp>
          <p:nvSpPr>
            <p:cNvPr id="53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4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7892561" y="3718414"/>
            <a:ext cx="832595" cy="1914974"/>
            <a:chOff x="3904371" y="4751986"/>
            <a:chExt cx="375651" cy="864000"/>
          </a:xfrm>
          <a:solidFill>
            <a:srgbClr val="92D050"/>
          </a:solidFill>
        </p:grpSpPr>
        <p:sp>
          <p:nvSpPr>
            <p:cNvPr id="51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5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8915399" y="3718414"/>
            <a:ext cx="832595" cy="1914974"/>
            <a:chOff x="3904371" y="4751986"/>
            <a:chExt cx="375651" cy="864000"/>
          </a:xfrm>
          <a:solidFill>
            <a:srgbClr val="92D050"/>
          </a:solidFill>
        </p:grpSpPr>
        <p:sp>
          <p:nvSpPr>
            <p:cNvPr id="49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6" name="xxIcon">
            <a:extLst>
              <a:ext uri="{FF2B5EF4-FFF2-40B4-BE49-F238E27FC236}">
                <a16:creationId xmlns:a16="http://schemas.microsoft.com/office/drawing/2014/main" id="{577068F9-6EE1-4F98-828F-A5F7AAA78F48}"/>
              </a:ext>
            </a:extLst>
          </p:cNvPr>
          <p:cNvGrpSpPr>
            <a:grpSpLocks noChangeAspect="1"/>
          </p:cNvGrpSpPr>
          <p:nvPr/>
        </p:nvGrpSpPr>
        <p:grpSpPr>
          <a:xfrm>
            <a:off x="9938237" y="3718414"/>
            <a:ext cx="832595" cy="1914974"/>
            <a:chOff x="3904371" y="4751986"/>
            <a:chExt cx="375651" cy="864000"/>
          </a:xfrm>
          <a:solidFill>
            <a:srgbClr val="92D050"/>
          </a:solidFill>
        </p:grpSpPr>
        <p:sp>
          <p:nvSpPr>
            <p:cNvPr id="47" name="Frihandsfigur: Form 91">
              <a:extLst>
                <a:ext uri="{FF2B5EF4-FFF2-40B4-BE49-F238E27FC236}">
                  <a16:creationId xmlns:a16="http://schemas.microsoft.com/office/drawing/2014/main" id="{5B102CF7-3CAC-4E7D-92FB-462D2EF89463}"/>
                </a:ext>
              </a:extLst>
            </p:cNvPr>
            <p:cNvSpPr/>
            <p:nvPr/>
          </p:nvSpPr>
          <p:spPr>
            <a:xfrm>
              <a:off x="3904371" y="5071241"/>
              <a:ext cx="375651" cy="544745"/>
            </a:xfrm>
            <a:custGeom>
              <a:avLst/>
              <a:gdLst>
                <a:gd name="connsiteX0" fmla="*/ 250031 w 357187"/>
                <a:gd name="connsiteY0" fmla="*/ 517970 h 517969"/>
                <a:gd name="connsiteX1" fmla="*/ 267843 w 357187"/>
                <a:gd name="connsiteY1" fmla="*/ 303657 h 517969"/>
                <a:gd name="connsiteX2" fmla="*/ 357188 w 357187"/>
                <a:gd name="connsiteY2" fmla="*/ 303657 h 517969"/>
                <a:gd name="connsiteX3" fmla="*/ 357188 w 357187"/>
                <a:gd name="connsiteY3" fmla="*/ 178594 h 517969"/>
                <a:gd name="connsiteX4" fmla="*/ 178594 w 357187"/>
                <a:gd name="connsiteY4" fmla="*/ 0 h 517969"/>
                <a:gd name="connsiteX5" fmla="*/ 0 w 357187"/>
                <a:gd name="connsiteY5" fmla="*/ 178594 h 517969"/>
                <a:gd name="connsiteX6" fmla="*/ 0 w 357187"/>
                <a:gd name="connsiteY6" fmla="*/ 303657 h 517969"/>
                <a:gd name="connsiteX7" fmla="*/ 89345 w 357187"/>
                <a:gd name="connsiteY7" fmla="*/ 303657 h 517969"/>
                <a:gd name="connsiteX8" fmla="*/ 107156 w 357187"/>
                <a:gd name="connsiteY8" fmla="*/ 517970 h 5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7" h="517969">
                  <a:moveTo>
                    <a:pt x="250031" y="517970"/>
                  </a:moveTo>
                  <a:lnTo>
                    <a:pt x="267843" y="303657"/>
                  </a:lnTo>
                  <a:lnTo>
                    <a:pt x="357188" y="303657"/>
                  </a:lnTo>
                  <a:lnTo>
                    <a:pt x="357188" y="178594"/>
                  </a:lnTo>
                  <a:cubicBezTo>
                    <a:pt x="357188" y="79960"/>
                    <a:pt x="277228" y="0"/>
                    <a:pt x="178594" y="0"/>
                  </a:cubicBezTo>
                  <a:cubicBezTo>
                    <a:pt x="79959" y="0"/>
                    <a:pt x="0" y="79960"/>
                    <a:pt x="0" y="178594"/>
                  </a:cubicBezTo>
                  <a:lnTo>
                    <a:pt x="0" y="303657"/>
                  </a:lnTo>
                  <a:lnTo>
                    <a:pt x="89345" y="303657"/>
                  </a:lnTo>
                  <a:lnTo>
                    <a:pt x="107156" y="517970"/>
                  </a:ln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139">
              <a:extLst>
                <a:ext uri="{FF2B5EF4-FFF2-40B4-BE49-F238E27FC236}">
                  <a16:creationId xmlns:a16="http://schemas.microsoft.com/office/drawing/2014/main" id="{F560B1F7-F173-4A2C-8109-09600CBE47A1}"/>
                </a:ext>
              </a:extLst>
            </p:cNvPr>
            <p:cNvSpPr/>
            <p:nvPr/>
          </p:nvSpPr>
          <p:spPr>
            <a:xfrm>
              <a:off x="3960668" y="4751986"/>
              <a:ext cx="263056" cy="263056"/>
            </a:xfrm>
            <a:custGeom>
              <a:avLst/>
              <a:gdLst>
                <a:gd name="connsiteX0" fmla="*/ 0 w 250126"/>
                <a:gd name="connsiteY0" fmla="*/ 124968 h 250126"/>
                <a:gd name="connsiteX1" fmla="*/ 124968 w 250126"/>
                <a:gd name="connsiteY1" fmla="*/ 250127 h 250126"/>
                <a:gd name="connsiteX2" fmla="*/ 250127 w 250126"/>
                <a:gd name="connsiteY2" fmla="*/ 125159 h 250126"/>
                <a:gd name="connsiteX3" fmla="*/ 125159 w 250126"/>
                <a:gd name="connsiteY3" fmla="*/ 0 h 250126"/>
                <a:gd name="connsiteX4" fmla="*/ 125063 w 250126"/>
                <a:gd name="connsiteY4" fmla="*/ 0 h 250126"/>
                <a:gd name="connsiteX5" fmla="*/ 0 w 250126"/>
                <a:gd name="connsiteY5" fmla="*/ 124968 h 2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26" h="250126">
                  <a:moveTo>
                    <a:pt x="0" y="124968"/>
                  </a:moveTo>
                  <a:cubicBezTo>
                    <a:pt x="-53" y="194039"/>
                    <a:pt x="55897" y="250074"/>
                    <a:pt x="124968" y="250127"/>
                  </a:cubicBezTo>
                  <a:cubicBezTo>
                    <a:pt x="194039" y="250179"/>
                    <a:pt x="250074" y="194229"/>
                    <a:pt x="250127" y="125159"/>
                  </a:cubicBezTo>
                  <a:cubicBezTo>
                    <a:pt x="250179" y="56088"/>
                    <a:pt x="194229" y="53"/>
                    <a:pt x="125159" y="0"/>
                  </a:cubicBezTo>
                  <a:cubicBezTo>
                    <a:pt x="125127" y="0"/>
                    <a:pt x="125095" y="0"/>
                    <a:pt x="125063" y="0"/>
                  </a:cubicBezTo>
                  <a:cubicBezTo>
                    <a:pt x="56030" y="0"/>
                    <a:pt x="53" y="55935"/>
                    <a:pt x="0" y="124968"/>
                  </a:cubicBezTo>
                  <a:close/>
                </a:path>
              </a:pathLst>
            </a:custGeom>
            <a:grpFill/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textruta 2"/>
          <p:cNvSpPr txBox="1"/>
          <p:nvPr/>
        </p:nvSpPr>
        <p:spPr>
          <a:xfrm>
            <a:off x="1026024" y="1865067"/>
            <a:ext cx="394851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 smtClean="0"/>
              <a:t>12 månader</a:t>
            </a:r>
          </a:p>
          <a:p>
            <a:pPr algn="ctr"/>
            <a:r>
              <a:rPr lang="sv-SE" sz="5400" dirty="0" smtClean="0"/>
              <a:t>57%</a:t>
            </a:r>
            <a:endParaRPr lang="sv-SE" sz="5400" dirty="0"/>
          </a:p>
        </p:txBody>
      </p:sp>
      <p:sp>
        <p:nvSpPr>
          <p:cNvPr id="8" name="Rektangel 7"/>
          <p:cNvSpPr/>
          <p:nvPr/>
        </p:nvSpPr>
        <p:spPr>
          <a:xfrm>
            <a:off x="246404" y="5870661"/>
            <a:ext cx="11450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solidFill>
                  <a:srgbClr val="1B1B1B"/>
                </a:solidFill>
                <a:latin typeface="Roboto Mono Web"/>
              </a:rPr>
              <a:t>He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B, Shi J, Li L, Ma Y, Zhao H,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Qin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P, Ma P. Prevention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strategies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for the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recurrence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of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venous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leg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ulcers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: A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scoping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review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.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Int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Wound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 J. 2024 Mar;21(3):e14759. </a:t>
            </a:r>
            <a:r>
              <a:rPr lang="sv-SE" dirty="0" err="1">
                <a:solidFill>
                  <a:srgbClr val="1B1B1B"/>
                </a:solidFill>
                <a:latin typeface="Roboto Mono Web"/>
              </a:rPr>
              <a:t>doi</a:t>
            </a:r>
            <a:r>
              <a:rPr lang="sv-SE" dirty="0">
                <a:solidFill>
                  <a:srgbClr val="1B1B1B"/>
                </a:solidFill>
                <a:latin typeface="Roboto Mono Web"/>
              </a:rPr>
              <a:t>: 10.1111/iwj.14759. PMID: 38415952; PMCID: PMC10900918.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0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stergötland mall.potx" id="{D59FD54E-0EFD-47F0-8FBB-5319677ACB2B}" vid="{B5A23F47-7270-4819-BAB3-3491027929B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2184</Words>
  <Application>Microsoft Office PowerPoint</Application>
  <PresentationFormat>Bredbild</PresentationFormat>
  <Paragraphs>353</Paragraphs>
  <Slides>56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56</vt:i4>
      </vt:variant>
    </vt:vector>
  </HeadingPairs>
  <TitlesOfParts>
    <vt:vector size="68" baseType="lpstr">
      <vt:lpstr>Aptos</vt:lpstr>
      <vt:lpstr>Arial</vt:lpstr>
      <vt:lpstr>Arial Narrow</vt:lpstr>
      <vt:lpstr>Calibri</vt:lpstr>
      <vt:lpstr>Calibri Light</vt:lpstr>
      <vt:lpstr>Roboto</vt:lpstr>
      <vt:lpstr>Roboto Light</vt:lpstr>
      <vt:lpstr>Roboto Mono Web</vt:lpstr>
      <vt:lpstr>Tahoma</vt:lpstr>
      <vt:lpstr>Times New Roman</vt:lpstr>
      <vt:lpstr>Office-tema</vt:lpstr>
      <vt:lpstr>Region Östergötland</vt:lpstr>
      <vt:lpstr>Sekundär prevention vid svårläkta sår</vt:lpstr>
      <vt:lpstr>PowerPoint-presentation</vt:lpstr>
      <vt:lpstr>PowerPoint-presentation</vt:lpstr>
      <vt:lpstr>PowerPoint-presentation</vt:lpstr>
      <vt:lpstr>Vårdförlopp för patient med svårläkt sår </vt:lpstr>
      <vt:lpstr>Venösa sår</vt:lpstr>
      <vt:lpstr>PowerPoint-presentation</vt:lpstr>
      <vt:lpstr>Recidivrisk vid venösa sår</vt:lpstr>
      <vt:lpstr>Recidivrisk vid venösa sår</vt:lpstr>
      <vt:lpstr>Recidivrisk vid venösa sår</vt:lpstr>
      <vt:lpstr>PowerPoint-presentation</vt:lpstr>
      <vt:lpstr>Kompression</vt:lpstr>
      <vt:lpstr>Konsekvenser av ödem</vt:lpstr>
      <vt:lpstr>PowerPoint-presentation</vt:lpstr>
      <vt:lpstr>PowerPoint-presentation</vt:lpstr>
      <vt:lpstr>Kompression </vt:lpstr>
      <vt:lpstr>Ordination av kompression:</vt:lpstr>
      <vt:lpstr>PowerPoint-presentation</vt:lpstr>
      <vt:lpstr>Kompression</vt:lpstr>
      <vt:lpstr>PowerPoint-presentation</vt:lpstr>
      <vt:lpstr>Fysisk aktivitet</vt:lpstr>
      <vt:lpstr>Fysisk aktivitet</vt:lpstr>
      <vt:lpstr>Fysisk aktivitet</vt:lpstr>
      <vt:lpstr>Fysisk aktivitet är gratis!</vt:lpstr>
      <vt:lpstr>PowerPoint-presentation</vt:lpstr>
      <vt:lpstr>Fysisk aktivitet </vt:lpstr>
      <vt:lpstr>Egenvård som minskar återfallsfrekvensen </vt:lpstr>
      <vt:lpstr>Se hela patienten,  identifiera riskerna</vt:lpstr>
      <vt:lpstr>Skör hud</vt:lpstr>
      <vt:lpstr>Arteriella sår</vt:lpstr>
      <vt:lpstr>Rökning</vt:lpstr>
      <vt:lpstr>Rökning</vt:lpstr>
      <vt:lpstr>Rökstopp</vt:lpstr>
      <vt:lpstr>Vad händer i cirkulationssystemet?</vt:lpstr>
      <vt:lpstr>Vad händer i cirkulationssystemet?</vt:lpstr>
      <vt:lpstr>Fysisk aktivitet</vt:lpstr>
      <vt:lpstr>Medicinsk sekundärprevention</vt:lpstr>
      <vt:lpstr>Medicinsk sekundärprevention</vt:lpstr>
      <vt:lpstr>Diabetesfötter</vt:lpstr>
      <vt:lpstr>Diabetesfötter</vt:lpstr>
      <vt:lpstr>Medicinsk sekundärprevention</vt:lpstr>
      <vt:lpstr>Trycksår</vt:lpstr>
      <vt:lpstr>Obligatoriska omvårdnadsåtgärder </vt:lpstr>
      <vt:lpstr>PowerPoint-presentation</vt:lpstr>
      <vt:lpstr>Kost</vt:lpstr>
      <vt:lpstr>Atypiska sår</vt:lpstr>
      <vt:lpstr>Atypiska sår</vt:lpstr>
      <vt:lpstr>Alkohol</vt:lpstr>
      <vt:lpstr>Uppföljning</vt:lpstr>
      <vt:lpstr>Vårdförlopp för patient med svårläkt sår </vt:lpstr>
      <vt:lpstr>Transplantation av patientens egna hudceller som behandling för svårläkta sår </vt:lpstr>
      <vt:lpstr>Patienter som inkluderas</vt:lpstr>
      <vt:lpstr>PowerPoint-presentation</vt:lpstr>
      <vt:lpstr>Studieupplägg</vt:lpstr>
      <vt:lpstr>Vi söker personer med  svårläkta sår som vill delta i klinisk studie</vt:lpstr>
      <vt:lpstr>PowerPoint-presentation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Jacobsson Natalja</dc:creator>
  <cp:lastModifiedBy>Jacobsson Natalja</cp:lastModifiedBy>
  <cp:revision>224</cp:revision>
  <dcterms:created xsi:type="dcterms:W3CDTF">2024-12-12T12:57:38Z</dcterms:created>
  <dcterms:modified xsi:type="dcterms:W3CDTF">2025-03-20T12:34:35Z</dcterms:modified>
</cp:coreProperties>
</file>